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5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9" r:id="rId2"/>
    <p:sldMasterId id="2147483713" r:id="rId3"/>
    <p:sldMasterId id="2147483725" r:id="rId4"/>
  </p:sldMasterIdLst>
  <p:notesMasterIdLst>
    <p:notesMasterId r:id="rId43"/>
  </p:notesMasterIdLst>
  <p:sldIdLst>
    <p:sldId id="493" r:id="rId5"/>
    <p:sldId id="492" r:id="rId6"/>
    <p:sldId id="523" r:id="rId7"/>
    <p:sldId id="467" r:id="rId8"/>
    <p:sldId id="468" r:id="rId9"/>
    <p:sldId id="520" r:id="rId10"/>
    <p:sldId id="472" r:id="rId11"/>
    <p:sldId id="507" r:id="rId12"/>
    <p:sldId id="508" r:id="rId13"/>
    <p:sldId id="509" r:id="rId14"/>
    <p:sldId id="510" r:id="rId15"/>
    <p:sldId id="511" r:id="rId16"/>
    <p:sldId id="512" r:id="rId17"/>
    <p:sldId id="521" r:id="rId18"/>
    <p:sldId id="513" r:id="rId19"/>
    <p:sldId id="514" r:id="rId20"/>
    <p:sldId id="516" r:id="rId21"/>
    <p:sldId id="515" r:id="rId22"/>
    <p:sldId id="524" r:id="rId23"/>
    <p:sldId id="525" r:id="rId24"/>
    <p:sldId id="528" r:id="rId25"/>
    <p:sldId id="529" r:id="rId26"/>
    <p:sldId id="533" r:id="rId27"/>
    <p:sldId id="526" r:id="rId28"/>
    <p:sldId id="522" r:id="rId29"/>
    <p:sldId id="360" r:id="rId30"/>
    <p:sldId id="474" r:id="rId31"/>
    <p:sldId id="531" r:id="rId32"/>
    <p:sldId id="471" r:id="rId33"/>
    <p:sldId id="470" r:id="rId34"/>
    <p:sldId id="494" r:id="rId35"/>
    <p:sldId id="496" r:id="rId36"/>
    <p:sldId id="497" r:id="rId37"/>
    <p:sldId id="495" r:id="rId38"/>
    <p:sldId id="499" r:id="rId39"/>
    <p:sldId id="527" r:id="rId40"/>
    <p:sldId id="506" r:id="rId41"/>
    <p:sldId id="429" r:id="rId42"/>
  </p:sldIdLst>
  <p:sldSz cx="9144000" cy="6858000" type="screen4x3"/>
  <p:notesSz cx="6858000" cy="9144000"/>
  <p:defaultTextStyle>
    <a:defPPr>
      <a:defRPr lang="en-US"/>
    </a:defPPr>
    <a:lvl1pPr marL="0" algn="l" defTabSz="45717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9" algn="l" defTabSz="45717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8" algn="l" defTabSz="45717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7" algn="l" defTabSz="45717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16" algn="l" defTabSz="45717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98" algn="l" defTabSz="45717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7" algn="l" defTabSz="45717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56" algn="l" defTabSz="45717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35" algn="l" defTabSz="45717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C36"/>
    <a:srgbClr val="B97950"/>
    <a:srgbClr val="000000"/>
    <a:srgbClr val="045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8145" autoAdjust="0"/>
  </p:normalViewPr>
  <p:slideViewPr>
    <p:cSldViewPr snapToGrid="0" snapToObjects="1">
      <p:cViewPr varScale="1">
        <p:scale>
          <a:sx n="89" d="100"/>
          <a:sy n="89" d="100"/>
        </p:scale>
        <p:origin x="-16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Relationship Id="rId2" Type="http://schemas.openxmlformats.org/officeDocument/2006/relationships/image" Target="../media/image77.emf"/><Relationship Id="rId3" Type="http://schemas.openxmlformats.org/officeDocument/2006/relationships/image" Target="../media/image7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image" Target="../media/image36.emf"/><Relationship Id="rId2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AF09C-F974-7148-B40E-740B3E79789C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907D2-2C95-0848-8709-788FF3FCE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3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9" algn="l" defTabSz="4571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8" algn="l" defTabSz="4571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7" algn="l" defTabSz="4571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6" algn="l" defTabSz="4571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98" algn="l" defTabSz="4571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77" algn="l" defTabSz="4571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56" algn="l" defTabSz="4571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35" algn="l" defTabSz="45717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16FBC03-73FB-48DA-842F-43DF57ED62D4}" type="slidenum">
              <a:rPr lang="en-US" sz="1100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1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err="1" smtClean="0"/>
              <a:t>PowerFlex</a:t>
            </a:r>
            <a:r>
              <a:rPr lang="en-US" b="0" dirty="0" smtClean="0"/>
              <a:t> is a Caltech startup co-founded by George Lee and Steven Low</a:t>
            </a:r>
          </a:p>
          <a:p>
            <a:endParaRPr lang="en-US" b="0" dirty="0" smtClean="0"/>
          </a:p>
          <a:p>
            <a:pPr marL="0" marR="0" indent="0" algn="l" defTabSz="457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Dec 9, 2016: </a:t>
            </a:r>
            <a:r>
              <a:rPr lang="en-US" b="0" dirty="0" err="1" smtClean="0"/>
              <a:t>GlobalSIP</a:t>
            </a:r>
            <a:r>
              <a:rPr lang="en-US" b="0" dirty="0" smtClean="0"/>
              <a:t>, Washington DC</a:t>
            </a:r>
            <a:r>
              <a:rPr lang="en-US" b="0" baseline="0" dirty="0" smtClean="0"/>
              <a:t> (invited </a:t>
            </a:r>
            <a:r>
              <a:rPr lang="en-US" b="0" baseline="0" dirty="0" err="1" smtClean="0"/>
              <a:t>Meng</a:t>
            </a:r>
            <a:r>
              <a:rPr lang="en-US" b="0" baseline="0" dirty="0" smtClean="0"/>
              <a:t> Wang)</a:t>
            </a:r>
          </a:p>
          <a:p>
            <a:pPr marL="0" marR="0" indent="0" algn="l" defTabSz="4571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March 30, 2017 NSF: Barbara Kenny, </a:t>
            </a:r>
            <a:r>
              <a:rPr lang="en-US" b="0" baseline="0" dirty="0" err="1" smtClean="0"/>
              <a:t>Prakash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Balan</a:t>
            </a:r>
            <a:r>
              <a:rPr lang="en-US" b="0" baseline="0" dirty="0" smtClean="0"/>
              <a:t> AIR PM, Arlington, VA</a:t>
            </a:r>
            <a:endParaRPr lang="en-US" b="0" dirty="0" smtClean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07646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28633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transformer capacity is 7.2 kW (25 kW shared between 4 houses).  Each car can charge at a peak rate of 7.2 kW.  Therefore all three cars charging at their peak rate will exceed the transformer limit.  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demo will run over 11 minutes with the following scenario: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cars will be plugged in at different times with different energy demands and departure times: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1: arrives at time 0, departs at time 11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needs 0.71 kWh.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2: arrives at time 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departs at 5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needs 0.36 kWh.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3: arrives at time 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departs at 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needs 0.25 kWh.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scenario is designed to illustrate the importance of smart charging (and other system functions; see below): 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charging where each car charges at its peak will exceed transformer limit.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sharing policy will not satisfy EV energy demands. 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dynamic adaptation based on real-time information can work, as shown in the diagram below.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907D2-2C95-0848-8709-788FF3FCE6A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73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transformer capacity is 7.2 kW (25 kW shared between 4 houses).  Each car can charge at a peak rate of 7.2 kW.  Therefore all three cars charging at their peak rate will exceed the transformer limit.  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demo will run over 11 minutes with the following scenario: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cars will be plugged in at different times with different energy demands and departure times: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1: arrives at time 0, departs at time 11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needs 0.71 kWh.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2: arrives at time 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departs at 5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needs 0.36 kWh.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3: arrives at time 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departs at 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needs 0.25 kWh.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scenario is designed to illustrate the importance of smart charging (and other system functions; see below): 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charging where each car charges at its peak will exceed transformer limit.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sharing policy will not satisfy EV energy demands. 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dynamic adaptation based on real-time information can work, as shown in the diagram below.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907D2-2C95-0848-8709-788FF3FCE6A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73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28633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9:40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F0E36-2937-7F4C-A7C5-5BEF2176EE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65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6FBC03-73FB-48DA-842F-43DF57ED62D4}" type="slidenum">
              <a:rPr lang="en-US" sz="1100">
                <a:solidFill>
                  <a:prstClr val="black"/>
                </a:solidFill>
                <a:latin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11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0" dirty="0" err="1" smtClean="0"/>
              <a:t>PowerFlex</a:t>
            </a:r>
            <a:r>
              <a:rPr lang="en-US" b="0" dirty="0" smtClean="0"/>
              <a:t> is a Caltech startup co-founded by George Lee and Steven Low</a:t>
            </a:r>
          </a:p>
          <a:p>
            <a:endParaRPr lang="en-US" b="0" dirty="0" smtClean="0"/>
          </a:p>
          <a:p>
            <a:r>
              <a:rPr lang="en-US" b="0" dirty="0" smtClean="0"/>
              <a:t>Dec 9, 2016: </a:t>
            </a:r>
            <a:r>
              <a:rPr lang="en-US" b="0" dirty="0" err="1" smtClean="0"/>
              <a:t>GlobalSIP</a:t>
            </a:r>
            <a:r>
              <a:rPr lang="en-US" b="0" dirty="0" smtClean="0"/>
              <a:t>, Washington DC</a:t>
            </a:r>
            <a:r>
              <a:rPr lang="en-US" b="0" baseline="0" dirty="0" smtClean="0"/>
              <a:t> (invited </a:t>
            </a:r>
            <a:r>
              <a:rPr lang="en-US" b="0" baseline="0" dirty="0" err="1" smtClean="0"/>
              <a:t>Meng</a:t>
            </a:r>
            <a:r>
              <a:rPr lang="en-US" b="0" baseline="0" dirty="0" smtClean="0"/>
              <a:t> Wang)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076467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transformer capacity is 7.2 kW (25 kW shared between 4 houses).  Each car can charge at a peak rate of 7.2 kW.  Therefore all three cars charging at their peak rate will exceed the transformer limit.  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demo will run over 11 minutes with the following scenario: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cars will be plugged in at different times with different energy demands and departure times: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1: arrives at time 0, departs at time 11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needs 0.71 kWh.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2: arrives at time 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departs at 5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needs 0.36 kWh.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 3: arrives at time 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departs at 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needs 0.25 kWh.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scenario is designed to illustrate the importance of smart charging (and other system functions; see below): 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charging where each car charges at its peak will exceed transformer limit.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sharing policy will not satisfy EV energy demands. </a:t>
            </a:r>
          </a:p>
          <a:p>
            <a:pPr lvl="1"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dynamic adaptation based on real-time information can work, as shown in the diagram below.</a:t>
            </a:r>
          </a:p>
          <a:p>
            <a:pPr hangingPunct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907D2-2C95-0848-8709-788FF3FCE6AA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73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defTabSz="91435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defTabSz="914358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defTabSz="914358" fontAlgn="base">
              <a:spcBef>
                <a:spcPct val="0"/>
              </a:spcBef>
              <a:spcAft>
                <a:spcPct val="0"/>
              </a:spcAft>
            </a:pPr>
            <a:fld id="{5B58FB5A-09EE-46C3-9E5E-8EC06AB66787}" type="slidenum">
              <a:rPr lang="en-US" smtClean="0">
                <a:solidFill>
                  <a:srgbClr val="000000"/>
                </a:solidFill>
                <a:latin typeface="Verdana"/>
              </a:rPr>
              <a:pPr defTabSz="914358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3080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34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17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394" tIns="45680" rIns="91394" bIns="4568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defTabSz="91438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394" tIns="45680" rIns="91394" bIns="4568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defTabSz="914386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394" tIns="45680" rIns="91394" bIns="4568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defTabSz="914386" fontAlgn="base">
              <a:spcBef>
                <a:spcPct val="0"/>
              </a:spcBef>
              <a:spcAft>
                <a:spcPct val="0"/>
              </a:spcAft>
            </a:pPr>
            <a:fld id="{5B58FB5A-09EE-46C3-9E5E-8EC06AB66787}" type="slidenum">
              <a:rPr lang="en-US" smtClean="0">
                <a:solidFill>
                  <a:srgbClr val="000000"/>
                </a:solidFill>
                <a:latin typeface="Verdana"/>
              </a:rPr>
              <a:pPr defTabSz="914386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6533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2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02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889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761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8265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673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3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9" indent="0">
              <a:buNone/>
              <a:defRPr sz="2000" b="1"/>
            </a:lvl2pPr>
            <a:lvl3pPr marL="914358" indent="0">
              <a:buNone/>
              <a:defRPr sz="1800" b="1"/>
            </a:lvl3pPr>
            <a:lvl4pPr marL="1371537" indent="0">
              <a:buNone/>
              <a:defRPr sz="1600" b="1"/>
            </a:lvl4pPr>
            <a:lvl5pPr marL="1828716" indent="0">
              <a:buNone/>
              <a:defRPr sz="1600" b="1"/>
            </a:lvl5pPr>
            <a:lvl6pPr marL="2285898" indent="0">
              <a:buNone/>
              <a:defRPr sz="1600" b="1"/>
            </a:lvl6pPr>
            <a:lvl7pPr marL="2743077" indent="0">
              <a:buNone/>
              <a:defRPr sz="1600" b="1"/>
            </a:lvl7pPr>
            <a:lvl8pPr marL="3200256" indent="0">
              <a:buNone/>
              <a:defRPr sz="1600" b="1"/>
            </a:lvl8pPr>
            <a:lvl9pPr marL="36574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9" indent="0">
              <a:buNone/>
              <a:defRPr sz="2000" b="1"/>
            </a:lvl2pPr>
            <a:lvl3pPr marL="914358" indent="0">
              <a:buNone/>
              <a:defRPr sz="1800" b="1"/>
            </a:lvl3pPr>
            <a:lvl4pPr marL="1371537" indent="0">
              <a:buNone/>
              <a:defRPr sz="1600" b="1"/>
            </a:lvl4pPr>
            <a:lvl5pPr marL="1828716" indent="0">
              <a:buNone/>
              <a:defRPr sz="1600" b="1"/>
            </a:lvl5pPr>
            <a:lvl6pPr marL="2285898" indent="0">
              <a:buNone/>
              <a:defRPr sz="1600" b="1"/>
            </a:lvl6pPr>
            <a:lvl7pPr marL="2743077" indent="0">
              <a:buNone/>
              <a:defRPr sz="1600" b="1"/>
            </a:lvl7pPr>
            <a:lvl8pPr marL="3200256" indent="0">
              <a:buNone/>
              <a:defRPr sz="1600" b="1"/>
            </a:lvl8pPr>
            <a:lvl9pPr marL="36574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303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865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3937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9" indent="0">
              <a:buNone/>
              <a:defRPr sz="1200"/>
            </a:lvl2pPr>
            <a:lvl3pPr marL="914358" indent="0">
              <a:buNone/>
              <a:defRPr sz="1000"/>
            </a:lvl3pPr>
            <a:lvl4pPr marL="1371537" indent="0">
              <a:buNone/>
              <a:defRPr sz="900"/>
            </a:lvl4pPr>
            <a:lvl5pPr marL="1828716" indent="0">
              <a:buNone/>
              <a:defRPr sz="900"/>
            </a:lvl5pPr>
            <a:lvl6pPr marL="2285898" indent="0">
              <a:buNone/>
              <a:defRPr sz="900"/>
            </a:lvl6pPr>
            <a:lvl7pPr marL="2743077" indent="0">
              <a:buNone/>
              <a:defRPr sz="900"/>
            </a:lvl7pPr>
            <a:lvl8pPr marL="3200256" indent="0">
              <a:buNone/>
              <a:defRPr sz="900"/>
            </a:lvl8pPr>
            <a:lvl9pPr marL="36574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9142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9" indent="0">
              <a:buNone/>
              <a:defRPr sz="2800"/>
            </a:lvl2pPr>
            <a:lvl3pPr marL="914358" indent="0">
              <a:buNone/>
              <a:defRPr sz="2400"/>
            </a:lvl3pPr>
            <a:lvl4pPr marL="1371537" indent="0">
              <a:buNone/>
              <a:defRPr sz="2000"/>
            </a:lvl4pPr>
            <a:lvl5pPr marL="1828716" indent="0">
              <a:buNone/>
              <a:defRPr sz="2000"/>
            </a:lvl5pPr>
            <a:lvl6pPr marL="2285898" indent="0">
              <a:buNone/>
              <a:defRPr sz="2000"/>
            </a:lvl6pPr>
            <a:lvl7pPr marL="2743077" indent="0">
              <a:buNone/>
              <a:defRPr sz="2000"/>
            </a:lvl7pPr>
            <a:lvl8pPr marL="3200256" indent="0">
              <a:buNone/>
              <a:defRPr sz="2000"/>
            </a:lvl8pPr>
            <a:lvl9pPr marL="365743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9" indent="0">
              <a:buNone/>
              <a:defRPr sz="1200"/>
            </a:lvl2pPr>
            <a:lvl3pPr marL="914358" indent="0">
              <a:buNone/>
              <a:defRPr sz="1000"/>
            </a:lvl3pPr>
            <a:lvl4pPr marL="1371537" indent="0">
              <a:buNone/>
              <a:defRPr sz="900"/>
            </a:lvl4pPr>
            <a:lvl5pPr marL="1828716" indent="0">
              <a:buNone/>
              <a:defRPr sz="900"/>
            </a:lvl5pPr>
            <a:lvl6pPr marL="2285898" indent="0">
              <a:buNone/>
              <a:defRPr sz="900"/>
            </a:lvl6pPr>
            <a:lvl7pPr marL="2743077" indent="0">
              <a:buNone/>
              <a:defRPr sz="900"/>
            </a:lvl7pPr>
            <a:lvl8pPr marL="3200256" indent="0">
              <a:buNone/>
              <a:defRPr sz="900"/>
            </a:lvl8pPr>
            <a:lvl9pPr marL="36574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1195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2137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201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4183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50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03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2" indent="0">
              <a:buNone/>
              <a:defRPr sz="1800"/>
            </a:lvl2pPr>
            <a:lvl3pPr marL="914265" indent="0">
              <a:buNone/>
              <a:defRPr sz="1600"/>
            </a:lvl3pPr>
            <a:lvl4pPr marL="1371397" indent="0">
              <a:buNone/>
              <a:defRPr sz="1400"/>
            </a:lvl4pPr>
            <a:lvl5pPr marL="1828532" indent="0">
              <a:buNone/>
              <a:defRPr sz="1400"/>
            </a:lvl5pPr>
            <a:lvl6pPr marL="2285664" indent="0">
              <a:buNone/>
              <a:defRPr sz="1400"/>
            </a:lvl6pPr>
            <a:lvl7pPr marL="2742796" indent="0">
              <a:buNone/>
              <a:defRPr sz="1400"/>
            </a:lvl7pPr>
            <a:lvl8pPr marL="3199929" indent="0">
              <a:buNone/>
              <a:defRPr sz="1400"/>
            </a:lvl8pPr>
            <a:lvl9pPr marL="36570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88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2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7" indent="0">
              <a:buNone/>
              <a:defRPr sz="1600" b="1"/>
            </a:lvl4pPr>
            <a:lvl5pPr marL="1828532" indent="0">
              <a:buNone/>
              <a:defRPr sz="1600" b="1"/>
            </a:lvl5pPr>
            <a:lvl6pPr marL="2285664" indent="0">
              <a:buNone/>
              <a:defRPr sz="1600" b="1"/>
            </a:lvl6pPr>
            <a:lvl7pPr marL="2742796" indent="0">
              <a:buNone/>
              <a:defRPr sz="1600" b="1"/>
            </a:lvl7pPr>
            <a:lvl8pPr marL="3199929" indent="0">
              <a:buNone/>
              <a:defRPr sz="1600" b="1"/>
            </a:lvl8pPr>
            <a:lvl9pPr marL="36570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2" indent="0">
              <a:buNone/>
              <a:defRPr sz="2000" b="1"/>
            </a:lvl2pPr>
            <a:lvl3pPr marL="914265" indent="0">
              <a:buNone/>
              <a:defRPr sz="1800" b="1"/>
            </a:lvl3pPr>
            <a:lvl4pPr marL="1371397" indent="0">
              <a:buNone/>
              <a:defRPr sz="1600" b="1"/>
            </a:lvl4pPr>
            <a:lvl5pPr marL="1828532" indent="0">
              <a:buNone/>
              <a:defRPr sz="1600" b="1"/>
            </a:lvl5pPr>
            <a:lvl6pPr marL="2285664" indent="0">
              <a:buNone/>
              <a:defRPr sz="1600" b="1"/>
            </a:lvl6pPr>
            <a:lvl7pPr marL="2742796" indent="0">
              <a:buNone/>
              <a:defRPr sz="1600" b="1"/>
            </a:lvl7pPr>
            <a:lvl8pPr marL="3199929" indent="0">
              <a:buNone/>
              <a:defRPr sz="1600" b="1"/>
            </a:lvl8pPr>
            <a:lvl9pPr marL="365706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2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754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2" indent="0">
              <a:buNone/>
              <a:defRPr sz="1200"/>
            </a:lvl2pPr>
            <a:lvl3pPr marL="914265" indent="0">
              <a:buNone/>
              <a:defRPr sz="1000"/>
            </a:lvl3pPr>
            <a:lvl4pPr marL="1371397" indent="0">
              <a:buNone/>
              <a:defRPr sz="900"/>
            </a:lvl4pPr>
            <a:lvl5pPr marL="1828532" indent="0">
              <a:buNone/>
              <a:defRPr sz="900"/>
            </a:lvl5pPr>
            <a:lvl6pPr marL="2285664" indent="0">
              <a:buNone/>
              <a:defRPr sz="900"/>
            </a:lvl6pPr>
            <a:lvl7pPr marL="2742796" indent="0">
              <a:buNone/>
              <a:defRPr sz="900"/>
            </a:lvl7pPr>
            <a:lvl8pPr marL="3199929" indent="0">
              <a:buNone/>
              <a:defRPr sz="900"/>
            </a:lvl8pPr>
            <a:lvl9pPr marL="36570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15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2" indent="0">
              <a:buNone/>
              <a:defRPr sz="2800"/>
            </a:lvl2pPr>
            <a:lvl3pPr marL="914265" indent="0">
              <a:buNone/>
              <a:defRPr sz="2400"/>
            </a:lvl3pPr>
            <a:lvl4pPr marL="1371397" indent="0">
              <a:buNone/>
              <a:defRPr sz="2000"/>
            </a:lvl4pPr>
            <a:lvl5pPr marL="1828532" indent="0">
              <a:buNone/>
              <a:defRPr sz="2000"/>
            </a:lvl5pPr>
            <a:lvl6pPr marL="2285664" indent="0">
              <a:buNone/>
              <a:defRPr sz="2000"/>
            </a:lvl6pPr>
            <a:lvl7pPr marL="2742796" indent="0">
              <a:buNone/>
              <a:defRPr sz="2000"/>
            </a:lvl7pPr>
            <a:lvl8pPr marL="3199929" indent="0">
              <a:buNone/>
              <a:defRPr sz="2000"/>
            </a:lvl8pPr>
            <a:lvl9pPr marL="365706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2" indent="0">
              <a:buNone/>
              <a:defRPr sz="1200"/>
            </a:lvl2pPr>
            <a:lvl3pPr marL="914265" indent="0">
              <a:buNone/>
              <a:defRPr sz="1000"/>
            </a:lvl3pPr>
            <a:lvl4pPr marL="1371397" indent="0">
              <a:buNone/>
              <a:defRPr sz="900"/>
            </a:lvl4pPr>
            <a:lvl5pPr marL="1828532" indent="0">
              <a:buNone/>
              <a:defRPr sz="900"/>
            </a:lvl5pPr>
            <a:lvl6pPr marL="2285664" indent="0">
              <a:buNone/>
              <a:defRPr sz="900"/>
            </a:lvl6pPr>
            <a:lvl7pPr marL="2742796" indent="0">
              <a:buNone/>
              <a:defRPr sz="900"/>
            </a:lvl7pPr>
            <a:lvl8pPr marL="3199929" indent="0">
              <a:buNone/>
              <a:defRPr sz="900"/>
            </a:lvl8pPr>
            <a:lvl9pPr marL="365706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872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9512" y="228600"/>
            <a:ext cx="861589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9512" y="1295401"/>
            <a:ext cx="8615891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9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32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265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39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532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31" indent="-469831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15" indent="-43649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31" indent="-39523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15" indent="-38729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04" indent="-39840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738" indent="-39840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7869" indent="-39840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002" indent="-39840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134" indent="-398405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5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7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2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64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96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9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60" algn="l" defTabSz="9142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4" tIns="45680" rIns="91394" bIns="4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4" tIns="45680" rIns="91394" bIns="4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201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6901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380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0704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7611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600" indent="-469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453" indent="-436267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085" indent="-39503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2783" indent="-38709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2565" indent="-398207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49484" indent="-398207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6384" indent="-398207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3286" indent="-398207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0187" indent="-398207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01" algn="l" defTabSz="9138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03" algn="l" defTabSz="9138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04" algn="l" defTabSz="9138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11" algn="l" defTabSz="9138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42" algn="l" defTabSz="9138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43" algn="l" defTabSz="9138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345" algn="l" defTabSz="9138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245" algn="l" defTabSz="9138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7" tIns="45717" rIns="91437" bIns="4571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37" tIns="45717" rIns="91437" bIns="4571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37" tIns="45717" rIns="91437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D98A-49E7-2249-A689-D1A08D11E57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37" tIns="45717" rIns="91437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37" tIns="45717" rIns="91437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84266-E578-F14A-AD81-3F9FD09EDBE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451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defTabSz="45717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5" indent="-342885" algn="l" defTabSz="45717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7" indent="-285738" algn="l" defTabSz="45717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9" indent="-228590" algn="l" defTabSz="45717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8" indent="-228590" algn="l" defTabSz="45717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07" indent="-228590" algn="l" defTabSz="45717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86" indent="-228590" algn="l" defTabSz="45717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6" indent="-228590" algn="l" defTabSz="45717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6" indent="-228590" algn="l" defTabSz="45717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6" indent="-228590" algn="l" defTabSz="45717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457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8" algn="l" defTabSz="457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7" algn="l" defTabSz="457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6" algn="l" defTabSz="457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8" algn="l" defTabSz="457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7" algn="l" defTabSz="457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6" algn="l" defTabSz="457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5" algn="l" defTabSz="4571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58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3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1.emf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40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4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4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44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4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53.emf"/><Relationship Id="rId8" Type="http://schemas.openxmlformats.org/officeDocument/2006/relationships/image" Target="../media/image54.tiff"/><Relationship Id="rId9" Type="http://schemas.openxmlformats.org/officeDocument/2006/relationships/image" Target="../media/image5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tiff"/><Relationship Id="rId5" Type="http://schemas.openxmlformats.org/officeDocument/2006/relationships/image" Target="../media/image47.png"/><Relationship Id="rId6" Type="http://schemas.openxmlformats.org/officeDocument/2006/relationships/image" Target="../media/image1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2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63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1.emf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48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6" Type="http://schemas.openxmlformats.org/officeDocument/2006/relationships/image" Target="../media/image71.JPG"/><Relationship Id="rId7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oleObject" Target="../embeddings/oleObject22.bin"/><Relationship Id="rId5" Type="http://schemas.openxmlformats.org/officeDocument/2006/relationships/image" Target="../media/image76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77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78.emf"/><Relationship Id="rId10" Type="http://schemas.openxmlformats.org/officeDocument/2006/relationships/image" Target="../media/image23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8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4572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sz="3600" dirty="0" smtClean="0">
                <a:ea typeface="宋体" pitchFamily="2" charset="-122"/>
              </a:rPr>
              <a:t>Adaptive Charging Network</a:t>
            </a:r>
            <a:br>
              <a:rPr lang="en-US" sz="3600" dirty="0" smtClean="0">
                <a:ea typeface="宋体" pitchFamily="2" charset="-122"/>
              </a:rPr>
            </a:br>
            <a:r>
              <a:rPr lang="en-US" sz="2800" dirty="0" smtClean="0">
                <a:ea typeface="宋体" pitchFamily="2" charset="-122"/>
              </a:rPr>
              <a:t>for electric vehicles</a:t>
            </a:r>
            <a:endParaRPr lang="en-US" sz="3600" dirty="0" smtClean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20574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30" tIns="45716" rIns="91430" bIns="45716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86377" y="6309190"/>
            <a:ext cx="155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March 2017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96306" y="3070840"/>
            <a:ext cx="3200400" cy="1820461"/>
            <a:chOff x="4730775" y="3070840"/>
            <a:chExt cx="3200400" cy="1820461"/>
          </a:xfrm>
        </p:grpSpPr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4730775" y="3070840"/>
              <a:ext cx="3200400" cy="1820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ctr"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endParaRPr lang="en-US" altLang="zh-CN" sz="500" kern="0" dirty="0" smtClean="0">
                <a:latin typeface="+mn-lt"/>
                <a:ea typeface="宋体" pitchFamily="2" charset="-122"/>
              </a:endParaRPr>
            </a:p>
            <a:p>
              <a:pPr algn="ctr"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r>
                <a:rPr lang="en-US" sz="2800" kern="0" dirty="0" smtClean="0">
                  <a:latin typeface="Trebuchet MS" pitchFamily="34" charset="0"/>
                </a:rPr>
                <a:t>Steven Low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0092" y="4009087"/>
              <a:ext cx="1970345" cy="619497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488319" y="3100723"/>
            <a:ext cx="2578100" cy="1635630"/>
            <a:chOff x="831570" y="2591965"/>
            <a:chExt cx="2578100" cy="1635630"/>
          </a:xfrm>
        </p:grpSpPr>
        <p:sp>
          <p:nvSpPr>
            <p:cNvPr id="9" name="Rectangle 3"/>
            <p:cNvSpPr txBox="1">
              <a:spLocks noChangeArrowheads="1"/>
            </p:cNvSpPr>
            <p:nvPr/>
          </p:nvSpPr>
          <p:spPr bwMode="auto">
            <a:xfrm>
              <a:off x="831570" y="2591965"/>
              <a:ext cx="2578100" cy="842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0" tIns="45716" rIns="91430" bIns="45716" numCol="1" anchor="t" anchorCtr="0" compatLnSpc="1">
              <a:prstTxWarp prst="textNoShape">
                <a:avLst/>
              </a:prstTxWarp>
            </a:bodyPr>
            <a:lstStyle/>
            <a:p>
              <a:pPr algn="ctr"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endParaRPr lang="en-US" altLang="zh-CN" sz="500" kern="0" dirty="0" smtClean="0">
                <a:latin typeface="+mn-lt"/>
                <a:ea typeface="宋体" pitchFamily="2" charset="-122"/>
              </a:endParaRPr>
            </a:p>
            <a:p>
              <a:pPr algn="ctr" defTabSz="914307" eaLnBrk="1" hangingPunct="1">
                <a:spcBef>
                  <a:spcPct val="20000"/>
                </a:spcBef>
                <a:buClr>
                  <a:schemeClr val="accent2"/>
                </a:buClr>
              </a:pPr>
              <a:r>
                <a:rPr lang="en-US" sz="2800" kern="0" dirty="0" smtClean="0">
                  <a:latin typeface="Trebuchet MS" pitchFamily="34" charset="0"/>
                </a:rPr>
                <a:t>George Lee</a:t>
              </a:r>
              <a:endParaRPr lang="en-US" sz="2400" kern="0" dirty="0" smtClean="0">
                <a:latin typeface="Trebuchet MS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104" y="3487128"/>
              <a:ext cx="2445929" cy="740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1674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optimal charging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1738" y="1146290"/>
            <a:ext cx="6866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Offline optimal problem is a linear program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12954" y="2162517"/>
            <a:ext cx="5782097" cy="2874142"/>
            <a:chOff x="1043524" y="2162517"/>
            <a:chExt cx="5782097" cy="28741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524" y="2162517"/>
              <a:ext cx="5782097" cy="2874142"/>
            </a:xfrm>
            <a:prstGeom prst="rect">
              <a:avLst/>
            </a:prstGeom>
            <a:ln>
              <a:solidFill>
                <a:srgbClr val="7F7F7F"/>
              </a:solidFill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2872430" y="3318403"/>
              <a:ext cx="3953191" cy="171825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35711" y="3318403"/>
              <a:ext cx="353187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c</a:t>
              </a:r>
              <a:r>
                <a:rPr lang="en-US" dirty="0" smtClean="0">
                  <a:solidFill>
                    <a:srgbClr val="0000FF"/>
                  </a:solidFill>
                </a:rPr>
                <a:t>harge only after </a:t>
              </a:r>
              <a:r>
                <a:rPr lang="en-US" sz="2000" i="1" dirty="0" err="1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a</a:t>
              </a:r>
              <a:r>
                <a:rPr lang="en-US" sz="2000" i="1" baseline="-25000" dirty="0" err="1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i</a:t>
              </a:r>
              <a:r>
                <a:rPr lang="en-US" dirty="0" smtClean="0">
                  <a:solidFill>
                    <a:srgbClr val="0000FF"/>
                  </a:solidFill>
                </a:rPr>
                <a:t> before </a:t>
              </a:r>
              <a:r>
                <a:rPr lang="en-US" sz="2000" i="1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d</a:t>
              </a:r>
              <a:r>
                <a:rPr lang="en-US" sz="2000" i="1" baseline="-25000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i 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not exceeding peak rate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7029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optimal charging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1738" y="1146290"/>
            <a:ext cx="6866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Offline optimal problem is a linear program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54" y="2162517"/>
            <a:ext cx="5782097" cy="2874142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603256" y="3404638"/>
            <a:ext cx="267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m</a:t>
            </a:r>
            <a:r>
              <a:rPr lang="en-US" dirty="0" smtClean="0">
                <a:solidFill>
                  <a:srgbClr val="0000FF"/>
                </a:solidFill>
              </a:rPr>
              <a:t>eet energy demand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7921" y="4116306"/>
            <a:ext cx="2249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</a:t>
            </a:r>
            <a:r>
              <a:rPr lang="en-US" dirty="0" smtClean="0">
                <a:solidFill>
                  <a:srgbClr val="0000FF"/>
                </a:solidFill>
              </a:rPr>
              <a:t>ot exceed limit;</a:t>
            </a:r>
          </a:p>
          <a:p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an generalize to</a:t>
            </a:r>
          </a:p>
          <a:p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 smtClean="0">
                <a:solidFill>
                  <a:srgbClr val="0000FF"/>
                </a:solidFill>
              </a:rPr>
              <a:t>inear constraints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5555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LP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838200" y="1122635"/>
            <a:ext cx="8035785" cy="2663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Offline LP is not implementable</a:t>
            </a:r>
            <a:endParaRPr lang="en-US" sz="2400" dirty="0"/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It needs future EV information</a:t>
            </a:r>
          </a:p>
          <a:p>
            <a:pPr marL="0" indent="0">
              <a:buNone/>
            </a:pPr>
            <a:r>
              <a:rPr lang="en-US" sz="2400" dirty="0" smtClean="0"/>
              <a:t>Implement Online LP</a:t>
            </a:r>
          </a:p>
          <a:p>
            <a:pPr lvl="1"/>
            <a:r>
              <a:rPr lang="en-US" sz="1800" dirty="0" smtClean="0"/>
              <a:t>Solve LP with current EVs, assuming no future arrival</a:t>
            </a:r>
          </a:p>
          <a:p>
            <a:pPr lvl="1"/>
            <a:r>
              <a:rPr lang="en-US" sz="1800" dirty="0" smtClean="0"/>
              <a:t>Update remaining energy demand after each online LP iteration</a:t>
            </a:r>
          </a:p>
          <a:p>
            <a:pPr lvl="1"/>
            <a:r>
              <a:rPr lang="en-US" sz="1800" dirty="0" smtClean="0"/>
              <a:t>Model-predictive control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917809"/>
              </p:ext>
            </p:extLst>
          </p:nvPr>
        </p:nvGraphicFramePr>
        <p:xfrm>
          <a:off x="1708150" y="3927475"/>
          <a:ext cx="5319713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7" name="Equation" r:id="rId3" imgW="2730500" imgH="1435100" progId="Equation.3">
                  <p:embed/>
                </p:oleObj>
              </mc:Choice>
              <mc:Fallback>
                <p:oleObj name="Equation" r:id="rId3" imgW="2730500" imgH="143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8150" y="3927475"/>
                        <a:ext cx="5319713" cy="2798763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0089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online LP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838200" y="1122635"/>
            <a:ext cx="8035785" cy="1917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Suppose c</a:t>
            </a:r>
            <a:r>
              <a:rPr lang="en-US" sz="2400" dirty="0" smtClean="0">
                <a:solidFill>
                  <a:srgbClr val="000000"/>
                </a:solidFill>
              </a:rPr>
              <a:t>ost coefficients are uniformly monotone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798521"/>
              </p:ext>
            </p:extLst>
          </p:nvPr>
        </p:nvGraphicFramePr>
        <p:xfrm>
          <a:off x="1885742" y="1696402"/>
          <a:ext cx="5219098" cy="735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1" name="Equation" r:id="rId3" imgW="2616200" imgH="368300" progId="Equation.3">
                  <p:embed/>
                </p:oleObj>
              </mc:Choice>
              <mc:Fallback>
                <p:oleObj name="Equation" r:id="rId3" imgW="2616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5742" y="1696402"/>
                        <a:ext cx="5219098" cy="73539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/>
          <p:cNvSpPr txBox="1">
            <a:spLocks/>
          </p:cNvSpPr>
          <p:nvPr/>
        </p:nvSpPr>
        <p:spPr bwMode="auto">
          <a:xfrm>
            <a:off x="866103" y="3313734"/>
            <a:ext cx="8035785" cy="191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normAutofit/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b="1" u="sng" dirty="0" smtClean="0"/>
              <a:t>Theorem</a:t>
            </a:r>
          </a:p>
          <a:p>
            <a:pPr marL="0" indent="0">
              <a:buFont typeface="Wingdings" pitchFamily="2" charset="2"/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If online LP is feasible, then it attains offline optimal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79394" y="6472002"/>
            <a:ext cx="3051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Guo</a:t>
            </a:r>
            <a:r>
              <a:rPr lang="en-US" sz="1400" dirty="0" smtClean="0"/>
              <a:t>, </a:t>
            </a:r>
            <a:r>
              <a:rPr lang="en-US" sz="1400" dirty="0" err="1" smtClean="0"/>
              <a:t>Erliksson</a:t>
            </a:r>
            <a:r>
              <a:rPr lang="en-US" sz="1400" dirty="0" smtClean="0"/>
              <a:t>, L. PES GM 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03290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online LP</a:t>
            </a:r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 bwMode="auto">
          <a:xfrm>
            <a:off x="838200" y="1251896"/>
            <a:ext cx="8035785" cy="191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normAutofit/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b="1" u="sng" dirty="0" smtClean="0"/>
              <a:t>Theorem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</a:t>
            </a:r>
            <a:r>
              <a:rPr lang="en-US" sz="2400" dirty="0" smtClean="0">
                <a:solidFill>
                  <a:srgbClr val="000000"/>
                </a:solidFill>
              </a:rPr>
              <a:t>ompetitive ratio can be arbitrarily bad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79394" y="6472002"/>
            <a:ext cx="3051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Guo</a:t>
            </a:r>
            <a:r>
              <a:rPr lang="en-US" sz="1400" dirty="0" smtClean="0"/>
              <a:t>, </a:t>
            </a:r>
            <a:r>
              <a:rPr lang="en-US" sz="1400" dirty="0" err="1" smtClean="0"/>
              <a:t>Erliksson</a:t>
            </a:r>
            <a:r>
              <a:rPr lang="en-US" sz="1400" dirty="0" smtClean="0"/>
              <a:t>, L. PES GM 2017</a:t>
            </a:r>
            <a:endParaRPr lang="en-US" sz="1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66637"/>
              </p:ext>
            </p:extLst>
          </p:nvPr>
        </p:nvGraphicFramePr>
        <p:xfrm>
          <a:off x="1366953" y="2252663"/>
          <a:ext cx="7510463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Equation" r:id="rId3" imgW="2946400" imgH="444500" progId="Equation.3">
                  <p:embed/>
                </p:oleObj>
              </mc:Choice>
              <mc:Fallback>
                <p:oleObj name="Equation" r:id="rId3" imgW="2946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6953" y="2252663"/>
                        <a:ext cx="7510463" cy="11350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5507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Performance: online LP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66801"/>
            <a:ext cx="5220645" cy="30537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72148" y="1638497"/>
            <a:ext cx="3091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   feasibility of online LP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~ feasibility of offline LP</a:t>
            </a:r>
          </a:p>
          <a:p>
            <a:endParaRPr lang="en-US" dirty="0" smtClean="0">
              <a:solidFill>
                <a:srgbClr val="0000FF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38200" y="4842996"/>
            <a:ext cx="8077200" cy="1914909"/>
            <a:chOff x="838200" y="4787168"/>
            <a:chExt cx="8077200" cy="1914909"/>
          </a:xfrm>
        </p:grpSpPr>
        <p:sp>
          <p:nvSpPr>
            <p:cNvPr id="7" name="TextBox 6"/>
            <p:cNvSpPr txBox="1"/>
            <p:nvPr/>
          </p:nvSpPr>
          <p:spPr>
            <a:xfrm>
              <a:off x="6420757" y="6224479"/>
              <a:ext cx="2494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(averaged over all locations</a:t>
              </a:r>
            </a:p>
            <a:p>
              <a:r>
                <a:rPr lang="en-US" sz="1200" dirty="0" smtClean="0">
                  <a:solidFill>
                    <a:srgbClr val="000000"/>
                  </a:solidFill>
                </a:rPr>
                <a:t>and all days for each dataset)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246097" y="6124871"/>
              <a:ext cx="3928459" cy="577206"/>
              <a:chOff x="4407131" y="5937613"/>
              <a:chExt cx="3928459" cy="577206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661523" y="5937613"/>
                <a:ext cx="3674067" cy="577206"/>
                <a:chOff x="4661523" y="5937613"/>
                <a:chExt cx="3674067" cy="577206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/>
                <a:stretch/>
              </p:blipFill>
              <p:spPr>
                <a:xfrm>
                  <a:off x="4661523" y="5937613"/>
                  <a:ext cx="3661647" cy="577206"/>
                </a:xfrm>
                <a:prstGeom prst="rect">
                  <a:avLst/>
                </a:prstGeom>
              </p:spPr>
            </p:pic>
            <p:sp>
              <p:nvSpPr>
                <p:cNvPr id="16" name="Rectangle 15"/>
                <p:cNvSpPr/>
                <p:nvPr/>
              </p:nvSpPr>
              <p:spPr bwMode="auto">
                <a:xfrm>
                  <a:off x="8289871" y="6136002"/>
                  <a:ext cx="45719" cy="18489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14" name="TextBox 13"/>
              <p:cNvSpPr txBox="1"/>
              <p:nvPr/>
            </p:nvSpPr>
            <p:spPr>
              <a:xfrm>
                <a:off x="4407131" y="6051178"/>
                <a:ext cx="2349575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n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ormalized difference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838200" y="4787168"/>
              <a:ext cx="5626187" cy="1156786"/>
              <a:chOff x="838200" y="4787168"/>
              <a:chExt cx="5626187" cy="115678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" y="4787168"/>
                <a:ext cx="5626187" cy="1156786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500489" y="4843855"/>
                <a:ext cx="3509348" cy="33855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n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ormalized    difference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96634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91321" y="4370889"/>
            <a:ext cx="7401448" cy="2501916"/>
            <a:chOff x="860719" y="3988414"/>
            <a:chExt cx="7401448" cy="2501916"/>
          </a:xfrm>
        </p:grpSpPr>
        <p:sp>
          <p:nvSpPr>
            <p:cNvPr id="20" name="TextBox 19"/>
            <p:cNvSpPr txBox="1"/>
            <p:nvPr/>
          </p:nvSpPr>
          <p:spPr>
            <a:xfrm>
              <a:off x="2988588" y="3988414"/>
              <a:ext cx="323057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sng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peak demand reduction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Caltech data (Feb – May, 2016)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19" y="4744900"/>
              <a:ext cx="7374516" cy="143040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902463" y="4831587"/>
              <a:ext cx="1234683" cy="1273719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14189" y="6120998"/>
              <a:ext cx="39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savings = infrastructure, demand charge 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8416" y="1174686"/>
            <a:ext cx="3555698" cy="2941135"/>
            <a:chOff x="85836" y="701804"/>
            <a:chExt cx="3555698" cy="294113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36" y="701804"/>
              <a:ext cx="3555698" cy="278670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47651" y="3396718"/>
              <a:ext cx="12648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data: g2016mtv2000 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65219" y="1174687"/>
            <a:ext cx="4563207" cy="2936119"/>
            <a:chOff x="4276031" y="349448"/>
            <a:chExt cx="4953642" cy="313702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76031" y="349448"/>
              <a:ext cx="4953642" cy="288931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954976" y="3240248"/>
              <a:ext cx="1236236" cy="246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data: CAgarage2016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324279" y="4471801"/>
            <a:ext cx="8819721" cy="2386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8800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927162" y="6516929"/>
            <a:ext cx="2151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Karl </a:t>
            </a:r>
            <a:r>
              <a:rPr lang="en-US" sz="1200" dirty="0" err="1" smtClean="0"/>
              <a:t>Erliksson</a:t>
            </a:r>
            <a:r>
              <a:rPr lang="en-US" sz="1200" dirty="0" smtClean="0"/>
              <a:t> 2016 SURF</a:t>
            </a:r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121277" y="3712497"/>
            <a:ext cx="8600585" cy="3061713"/>
            <a:chOff x="121277" y="3492133"/>
            <a:chExt cx="8857269" cy="3282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277" y="3492133"/>
              <a:ext cx="4376103" cy="328207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253466" y="4434204"/>
              <a:ext cx="4725080" cy="1352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00" b="1" smtClean="0">
                  <a:solidFill>
                    <a:srgbClr val="0000FF"/>
                  </a:solidFill>
                </a:rPr>
                <a:t>Conclusions</a:t>
              </a:r>
              <a:endParaRPr lang="en-US" sz="1900" dirty="0" smtClean="0">
                <a:solidFill>
                  <a:srgbClr val="0000FF"/>
                </a:solidFill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1900" dirty="0" smtClean="0">
                  <a:solidFill>
                    <a:srgbClr val="0000FF"/>
                  </a:solidFill>
                </a:rPr>
                <a:t>savings increase in initial laxity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1900" dirty="0" smtClean="0">
                  <a:solidFill>
                    <a:srgbClr val="0000FF"/>
                  </a:solidFill>
                </a:rPr>
                <a:t>significant savings even at low laxity </a:t>
              </a: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07298"/>
              </p:ext>
            </p:extLst>
          </p:nvPr>
        </p:nvGraphicFramePr>
        <p:xfrm>
          <a:off x="1224314" y="1246824"/>
          <a:ext cx="6610342" cy="2249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044"/>
                <a:gridCol w="1860998"/>
                <a:gridCol w="1626869"/>
                <a:gridCol w="1498431"/>
              </a:tblGrid>
              <a:tr h="432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Daily peak power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Uncontrolled charging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ACN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Power</a:t>
                      </a:r>
                    </a:p>
                    <a:p>
                      <a:pPr algn="ctr"/>
                      <a:r>
                        <a:rPr lang="en-US" dirty="0" smtClean="0"/>
                        <a:t>savings </a:t>
                      </a:r>
                      <a:endParaRPr lang="en-US" dirty="0"/>
                    </a:p>
                  </a:txBody>
                  <a:tcPr/>
                </a:tc>
              </a:tr>
              <a:tr h="432035">
                <a:tc>
                  <a:txBody>
                    <a:bodyPr/>
                    <a:lstStyle/>
                    <a:p>
                      <a:r>
                        <a:rPr lang="en-US" dirty="0" smtClean="0"/>
                        <a:t>Caltech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85.3 kW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33.8 kW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60%</a:t>
                      </a:r>
                      <a:endParaRPr lang="en-US" dirty="0"/>
                    </a:p>
                  </a:txBody>
                  <a:tcPr/>
                </a:tc>
              </a:tr>
              <a:tr h="745705">
                <a:tc>
                  <a:txBody>
                    <a:bodyPr/>
                    <a:lstStyle/>
                    <a:p>
                      <a:r>
                        <a:rPr lang="en-US" dirty="0" smtClean="0"/>
                        <a:t>Mountain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46.2 kW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28.4 kW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34%</a:t>
                      </a:r>
                      <a:endParaRPr lang="en-US" dirty="0"/>
                    </a:p>
                  </a:txBody>
                  <a:tcPr/>
                </a:tc>
              </a:tr>
              <a:tr h="432035">
                <a:tc>
                  <a:txBody>
                    <a:bodyPr/>
                    <a:lstStyle/>
                    <a:p>
                      <a:r>
                        <a:rPr lang="en-US" dirty="0" smtClean="0"/>
                        <a:t>Sunnyvale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94.0 kW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56.2 kW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25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251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376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505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dirty="0" smtClean="0"/>
              <a:t>Adaptive charging network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19892" y="3527831"/>
            <a:ext cx="39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savings = infrastructure, demand charge </a:t>
            </a:r>
          </a:p>
        </p:txBody>
      </p:sp>
    </p:spTree>
    <p:extLst>
      <p:ext uri="{BB962C8B-B14F-4D97-AF65-F5344CB8AC3E}">
        <p14:creationId xmlns:p14="http://schemas.microsoft.com/office/powerpoint/2010/main" val="58617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6" y="41343"/>
            <a:ext cx="2730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>Data cleaning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43"/>
            <a:ext cx="5251872" cy="5234765"/>
          </a:xfrm>
          <a:prstGeom prst="rect">
            <a:avLst/>
          </a:prstGeom>
          <a:solidFill>
            <a:schemeClr val="bg1"/>
          </a:solidFill>
          <a:ln>
            <a:solidFill>
              <a:srgbClr val="A3B2C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647" y="4332401"/>
            <a:ext cx="5031661" cy="2497061"/>
          </a:xfrm>
          <a:prstGeom prst="rect">
            <a:avLst/>
          </a:prstGeom>
          <a:solidFill>
            <a:srgbClr val="FFFFFF"/>
          </a:solidFill>
          <a:ln>
            <a:solidFill>
              <a:srgbClr val="A3B2C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478279" y="687674"/>
            <a:ext cx="351436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Remaining #EVs (charging sessions)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Mountain View:  44,587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Sunnyvale: 6,466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CA Garage: 	1,309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Total: 52,362 sessions, in 2016 (over a few months)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104 locations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&gt;4,000 charging days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03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Smoothed Least laxity first (</a:t>
            </a:r>
            <a:r>
              <a:rPr lang="en-US" sz="3600" dirty="0" err="1" smtClean="0"/>
              <a:t>sLLF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528895"/>
              </p:ext>
            </p:extLst>
          </p:nvPr>
        </p:nvGraphicFramePr>
        <p:xfrm>
          <a:off x="825810" y="1086915"/>
          <a:ext cx="5395913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0" name="Equation" r:id="rId3" imgW="1854200" imgH="241300" progId="Equation.3">
                  <p:embed/>
                </p:oleObj>
              </mc:Choice>
              <mc:Fallback>
                <p:oleObj name="Equation" r:id="rId3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810" y="1086915"/>
                        <a:ext cx="5395913" cy="701675"/>
                      </a:xfrm>
                      <a:prstGeom prst="rect">
                        <a:avLst/>
                      </a:prstGeom>
                      <a:ln>
                        <a:solidFill>
                          <a:srgbClr val="7F7F7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921290" y="1847751"/>
            <a:ext cx="3304269" cy="60538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925" y="2483839"/>
            <a:ext cx="178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e</a:t>
            </a:r>
            <a:r>
              <a:rPr lang="en-US" dirty="0" smtClean="0">
                <a:solidFill>
                  <a:srgbClr val="0000FF"/>
                </a:solidFill>
              </a:rPr>
              <a:t>nergy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demand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(miles / kWh)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>
            <a:stCxn id="7" idx="0"/>
          </p:cNvCxnSpPr>
          <p:nvPr/>
        </p:nvCxnSpPr>
        <p:spPr bwMode="auto">
          <a:xfrm flipV="1">
            <a:off x="1660591" y="1729049"/>
            <a:ext cx="843883" cy="7547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946190" y="2505667"/>
            <a:ext cx="1320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rrival /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departure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time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 flipV="1">
            <a:off x="3086084" y="1729049"/>
            <a:ext cx="177558" cy="7240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3465908" y="1729049"/>
            <a:ext cx="193740" cy="7240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632080" y="2505667"/>
            <a:ext cx="1301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eak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harging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ate (kW)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 flipV="1">
            <a:off x="4097079" y="1729049"/>
            <a:ext cx="900799" cy="77661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874559"/>
              </p:ext>
            </p:extLst>
          </p:nvPr>
        </p:nvGraphicFramePr>
        <p:xfrm>
          <a:off x="715305" y="5143189"/>
          <a:ext cx="6915150" cy="1232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" name="Equation" r:id="rId5" imgW="2425700" imgH="431800" progId="Equation.3">
                  <p:embed/>
                </p:oleObj>
              </mc:Choice>
              <mc:Fallback>
                <p:oleObj name="Equation" r:id="rId5" imgW="2425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5305" y="5143189"/>
                        <a:ext cx="6915150" cy="1232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75500" y="6413097"/>
            <a:ext cx="351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</a:t>
            </a:r>
            <a:r>
              <a:rPr lang="en-US" sz="2400" dirty="0" smtClean="0">
                <a:solidFill>
                  <a:srgbClr val="0000FF"/>
                </a:solidFill>
              </a:rPr>
              <a:t>o look-ahead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234892"/>
              </p:ext>
            </p:extLst>
          </p:nvPr>
        </p:nvGraphicFramePr>
        <p:xfrm>
          <a:off x="717899" y="3682678"/>
          <a:ext cx="7199312" cy="12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2" name="Equation" r:id="rId7" imgW="2552700" imgH="431800" progId="Equation.3">
                  <p:embed/>
                </p:oleObj>
              </mc:Choice>
              <mc:Fallback>
                <p:oleObj name="Equation" r:id="rId7" imgW="2552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7899" y="3682678"/>
                        <a:ext cx="7199312" cy="1218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1904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ACN </a:t>
            </a:r>
            <a:r>
              <a:rPr lang="en-US" dirty="0" err="1" smtClean="0"/>
              <a:t>testbed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55107" y="5990081"/>
            <a:ext cx="4389863" cy="675684"/>
            <a:chOff x="988962" y="6071190"/>
            <a:chExt cx="4389863" cy="675684"/>
          </a:xfrm>
        </p:grpSpPr>
        <p:grpSp>
          <p:nvGrpSpPr>
            <p:cNvPr id="17" name="Group 16"/>
            <p:cNvGrpSpPr/>
            <p:nvPr/>
          </p:nvGrpSpPr>
          <p:grpSpPr>
            <a:xfrm>
              <a:off x="988962" y="6071190"/>
              <a:ext cx="2635039" cy="675684"/>
              <a:chOff x="2493449" y="4983299"/>
              <a:chExt cx="3373620" cy="87399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63551" y="4983299"/>
                <a:ext cx="1303518" cy="873990"/>
              </a:xfrm>
              <a:prstGeom prst="rect">
                <a:avLst/>
              </a:prstGeom>
            </p:spPr>
          </p:pic>
          <p:pic>
            <p:nvPicPr>
              <p:cNvPr id="19" name="Picture 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568654" y="5114988"/>
                <a:ext cx="614223" cy="655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3449" y="5114988"/>
                <a:ext cx="611069" cy="602698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4913" y="6212165"/>
              <a:ext cx="1543912" cy="46739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992962" y="3903056"/>
            <a:ext cx="1544250" cy="1655670"/>
            <a:chOff x="2168089" y="1185214"/>
            <a:chExt cx="1544250" cy="165567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b="10414"/>
            <a:stretch/>
          </p:blipFill>
          <p:spPr>
            <a:xfrm>
              <a:off x="2453194" y="1185214"/>
              <a:ext cx="986186" cy="132764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168089" y="2533107"/>
              <a:ext cx="1544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Z. Low, Cornell</a:t>
              </a:r>
              <a:endParaRPr lang="en-US" sz="1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36410" y="3875933"/>
            <a:ext cx="1159292" cy="1692513"/>
            <a:chOff x="1036410" y="3656948"/>
            <a:chExt cx="1159292" cy="169251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5568" y="3656948"/>
              <a:ext cx="969573" cy="134076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36410" y="5041684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T. Lee, CIT</a:t>
              </a:r>
              <a:endParaRPr lang="en-US" sz="1400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142394" y="5250949"/>
            <a:ext cx="149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C. Ortega, CIT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0015" y="3904545"/>
            <a:ext cx="1052074" cy="131417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02630" y="1565185"/>
            <a:ext cx="1809522" cy="1678673"/>
            <a:chOff x="2737540" y="1346200"/>
            <a:chExt cx="1809522" cy="16786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b="5105"/>
            <a:stretch/>
          </p:blipFill>
          <p:spPr>
            <a:xfrm>
              <a:off x="3122914" y="1346200"/>
              <a:ext cx="1005739" cy="127904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737540" y="2717096"/>
              <a:ext cx="1809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K. </a:t>
              </a:r>
              <a:r>
                <a:rPr lang="en-US" sz="1400" dirty="0" err="1" smtClean="0"/>
                <a:t>Erliksson</a:t>
              </a:r>
              <a:r>
                <a:rPr lang="en-US" sz="1400" dirty="0" smtClean="0"/>
                <a:t>, Lund</a:t>
              </a:r>
              <a:endParaRPr lang="en-US" sz="1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80581" y="3903056"/>
            <a:ext cx="1197764" cy="1642159"/>
            <a:chOff x="734823" y="3022571"/>
            <a:chExt cx="1197764" cy="164215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0"/>
            <a:srcRect l="18965" r="16391" b="9967"/>
            <a:stretch/>
          </p:blipFill>
          <p:spPr>
            <a:xfrm>
              <a:off x="838200" y="3022571"/>
              <a:ext cx="943177" cy="13136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4823" y="4356953"/>
              <a:ext cx="1197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Z</a:t>
              </a:r>
              <a:r>
                <a:rPr lang="en-US" sz="1400" dirty="0" smtClean="0"/>
                <a:t>. Lee, CIT</a:t>
              </a:r>
              <a:endParaRPr lang="en-US" sz="1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62325" y="1565185"/>
            <a:ext cx="1467068" cy="1676371"/>
            <a:chOff x="838200" y="1346200"/>
            <a:chExt cx="1467068" cy="167637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1"/>
            <a:srcRect l="16106" r="12271"/>
            <a:stretch/>
          </p:blipFill>
          <p:spPr>
            <a:xfrm>
              <a:off x="1125568" y="1346200"/>
              <a:ext cx="916093" cy="127904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38200" y="2714794"/>
              <a:ext cx="1467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D. Chang, CIT</a:t>
              </a:r>
              <a:endParaRPr lang="en-US" sz="1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136182" y="1599397"/>
            <a:ext cx="1197764" cy="1621420"/>
            <a:chOff x="3858941" y="3022571"/>
            <a:chExt cx="1197764" cy="162142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2"/>
            <a:srcRect l="29586" b="13466"/>
            <a:stretch/>
          </p:blipFill>
          <p:spPr>
            <a:xfrm>
              <a:off x="3933725" y="3022571"/>
              <a:ext cx="1068932" cy="131364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858941" y="4336214"/>
              <a:ext cx="1197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R. Lee, CIT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7103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666516"/>
              </p:ext>
            </p:extLst>
          </p:nvPr>
        </p:nvGraphicFramePr>
        <p:xfrm>
          <a:off x="825810" y="1086915"/>
          <a:ext cx="5395913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2" name="Equation" r:id="rId3" imgW="1854200" imgH="241300" progId="Equation.3">
                  <p:embed/>
                </p:oleObj>
              </mc:Choice>
              <mc:Fallback>
                <p:oleObj name="Equation" r:id="rId3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810" y="1086915"/>
                        <a:ext cx="5395913" cy="701675"/>
                      </a:xfrm>
                      <a:prstGeom prst="rect">
                        <a:avLst/>
                      </a:prstGeom>
                      <a:ln>
                        <a:solidFill>
                          <a:srgbClr val="7F7F7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921290" y="1847751"/>
            <a:ext cx="3304269" cy="60538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925" y="2483839"/>
            <a:ext cx="178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e</a:t>
            </a:r>
            <a:r>
              <a:rPr lang="en-US" dirty="0" smtClean="0">
                <a:solidFill>
                  <a:srgbClr val="0000FF"/>
                </a:solidFill>
              </a:rPr>
              <a:t>nergy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demand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(miles / kWh)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>
            <a:stCxn id="7" idx="0"/>
          </p:cNvCxnSpPr>
          <p:nvPr/>
        </p:nvCxnSpPr>
        <p:spPr bwMode="auto">
          <a:xfrm flipV="1">
            <a:off x="1660591" y="1729049"/>
            <a:ext cx="843883" cy="7547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946190" y="2505667"/>
            <a:ext cx="1320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rrival /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departure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time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 flipV="1">
            <a:off x="3086084" y="1729049"/>
            <a:ext cx="177558" cy="7240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3465908" y="1729049"/>
            <a:ext cx="193740" cy="72408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632080" y="2505667"/>
            <a:ext cx="1301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eak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harging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ate (kW)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 flipV="1">
            <a:off x="4097079" y="1729049"/>
            <a:ext cx="900799" cy="77661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222789"/>
              </p:ext>
            </p:extLst>
          </p:nvPr>
        </p:nvGraphicFramePr>
        <p:xfrm>
          <a:off x="839360" y="4148497"/>
          <a:ext cx="52101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3" name="Equation" r:id="rId5" imgW="1790700" imgH="431800" progId="Equation.3">
                  <p:embed/>
                </p:oleObj>
              </mc:Choice>
              <mc:Fallback>
                <p:oleObj name="Equation" r:id="rId5" imgW="1790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360" y="4148497"/>
                        <a:ext cx="521017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184276" y="6099024"/>
            <a:ext cx="1346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emaining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time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3856355" y="5405797"/>
            <a:ext cx="0" cy="6386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861033" y="6099024"/>
            <a:ext cx="1277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minimum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required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 flipV="1">
            <a:off x="5498397" y="5405797"/>
            <a:ext cx="0" cy="63860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sz="3600" dirty="0" smtClean="0"/>
              <a:t>Smoothed Least laxity first (</a:t>
            </a:r>
            <a:r>
              <a:rPr lang="en-US" sz="3600" dirty="0" err="1" smtClean="0"/>
              <a:t>sLLF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26470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134036"/>
              </p:ext>
            </p:extLst>
          </p:nvPr>
        </p:nvGraphicFramePr>
        <p:xfrm>
          <a:off x="825810" y="1086915"/>
          <a:ext cx="5395913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0" name="Equation" r:id="rId3" imgW="1854200" imgH="241300" progId="Equation.3">
                  <p:embed/>
                </p:oleObj>
              </mc:Choice>
              <mc:Fallback>
                <p:oleObj name="Equation" r:id="rId3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810" y="1086915"/>
                        <a:ext cx="5395913" cy="701675"/>
                      </a:xfrm>
                      <a:prstGeom prst="rect">
                        <a:avLst/>
                      </a:prstGeom>
                      <a:ln>
                        <a:solidFill>
                          <a:srgbClr val="7F7F7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663893"/>
              </p:ext>
            </p:extLst>
          </p:nvPr>
        </p:nvGraphicFramePr>
        <p:xfrm>
          <a:off x="839360" y="1991062"/>
          <a:ext cx="52101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1" name="Equation" r:id="rId5" imgW="1790700" imgH="431800" progId="Equation.3">
                  <p:embed/>
                </p:oleObj>
              </mc:Choice>
              <mc:Fallback>
                <p:oleObj name="Equation" r:id="rId5" imgW="1790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360" y="1991062"/>
                        <a:ext cx="521017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sz="3600" dirty="0" smtClean="0"/>
              <a:t>Smoothed Least laxity first (</a:t>
            </a:r>
            <a:r>
              <a:rPr lang="en-US" sz="3600" dirty="0" err="1" smtClean="0"/>
              <a:t>sLLF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801501"/>
              </p:ext>
            </p:extLst>
          </p:nvPr>
        </p:nvGraphicFramePr>
        <p:xfrm>
          <a:off x="2008498" y="3577821"/>
          <a:ext cx="421322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2" name="Equation" r:id="rId7" imgW="1447800" imgH="431800" progId="Equation.3">
                  <p:embed/>
                </p:oleObj>
              </mc:Choice>
              <mc:Fallback>
                <p:oleObj name="Equation" r:id="rId7" imgW="1447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08498" y="3577821"/>
                        <a:ext cx="421322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756269" y="5325243"/>
            <a:ext cx="8242644" cy="533064"/>
            <a:chOff x="797234" y="6035303"/>
            <a:chExt cx="8242644" cy="533064"/>
          </a:xfrm>
        </p:grpSpPr>
        <p:sp>
          <p:nvSpPr>
            <p:cNvPr id="23" name="TextBox 22"/>
            <p:cNvSpPr txBox="1"/>
            <p:nvPr/>
          </p:nvSpPr>
          <p:spPr>
            <a:xfrm>
              <a:off x="797234" y="6035303"/>
              <a:ext cx="82426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Algorithm: max min laxity            at </a:t>
              </a:r>
              <a:r>
                <a:rPr lang="en-US" sz="2400" b="1" dirty="0" smtClean="0">
                  <a:solidFill>
                    <a:srgbClr val="045BC0"/>
                  </a:solidFill>
                </a:rPr>
                <a:t>next</a:t>
              </a:r>
              <a:r>
                <a:rPr lang="en-US" sz="2400" dirty="0" smtClean="0">
                  <a:solidFill>
                    <a:srgbClr val="045BC0"/>
                  </a:solidFill>
                </a:rPr>
                <a:t> </a:t>
              </a:r>
              <a:r>
                <a:rPr lang="en-US" sz="2400" dirty="0" smtClean="0"/>
                <a:t>time</a:t>
              </a:r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6674178"/>
                </p:ext>
              </p:extLst>
            </p:nvPr>
          </p:nvGraphicFramePr>
          <p:xfrm>
            <a:off x="5035856" y="6089350"/>
            <a:ext cx="1013679" cy="4790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3" name="Equation" r:id="rId9" imgW="457200" imgH="215900" progId="Equation.3">
                    <p:embed/>
                  </p:oleObj>
                </mc:Choice>
                <mc:Fallback>
                  <p:oleObj name="Equation" r:id="rId9" imgW="4572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035856" y="6089350"/>
                          <a:ext cx="1013679" cy="4790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TextBox 25"/>
          <p:cNvSpPr txBox="1"/>
          <p:nvPr/>
        </p:nvSpPr>
        <p:spPr>
          <a:xfrm>
            <a:off x="6079394" y="6472002"/>
            <a:ext cx="2976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Nakahira</a:t>
            </a:r>
            <a:r>
              <a:rPr lang="en-US" sz="1400" dirty="0" smtClean="0"/>
              <a:t>, et al, e-Energy 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9499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97234" y="5573628"/>
            <a:ext cx="724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ym typeface="Wingdings"/>
              </a:rPr>
              <a:t> </a:t>
            </a:r>
            <a:r>
              <a:rPr lang="en-US" sz="2400" dirty="0" smtClean="0"/>
              <a:t>water-filling algorithm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sz="3600" dirty="0" smtClean="0"/>
              <a:t>Smoothed Least laxity first (</a:t>
            </a:r>
            <a:r>
              <a:rPr lang="en-US" sz="3600" dirty="0" err="1" smtClean="0"/>
              <a:t>sLLF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23" name="Content Placeholder 5"/>
          <p:cNvSpPr txBox="1">
            <a:spLocks/>
          </p:cNvSpPr>
          <p:nvPr/>
        </p:nvSpPr>
        <p:spPr bwMode="auto">
          <a:xfrm>
            <a:off x="838200" y="1251896"/>
            <a:ext cx="8035785" cy="1917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normAutofit/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b="1" u="sng" dirty="0" smtClean="0"/>
              <a:t>Theorem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</a:rPr>
              <a:t>sLLF</a:t>
            </a:r>
            <a:r>
              <a:rPr lang="en-US" sz="2400" dirty="0" smtClean="0">
                <a:solidFill>
                  <a:srgbClr val="000000"/>
                </a:solidFill>
              </a:rPr>
              <a:t> rates                                  solves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424725"/>
              </p:ext>
            </p:extLst>
          </p:nvPr>
        </p:nvGraphicFramePr>
        <p:xfrm>
          <a:off x="2576881" y="1641855"/>
          <a:ext cx="3431497" cy="577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Equation" r:id="rId3" imgW="1282700" imgH="215900" progId="Equation.3">
                  <p:embed/>
                </p:oleObj>
              </mc:Choice>
              <mc:Fallback>
                <p:oleObj name="Equation" r:id="rId3" imgW="1282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6881" y="1641855"/>
                        <a:ext cx="3431497" cy="577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084602"/>
              </p:ext>
            </p:extLst>
          </p:nvPr>
        </p:nvGraphicFramePr>
        <p:xfrm>
          <a:off x="2228850" y="2381250"/>
          <a:ext cx="4117975" cy="267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Equation" r:id="rId5" imgW="1524000" imgH="990600" progId="Equation.3">
                  <p:embed/>
                </p:oleObj>
              </mc:Choice>
              <mc:Fallback>
                <p:oleObj name="Equation" r:id="rId5" imgW="15240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8850" y="2381250"/>
                        <a:ext cx="4117975" cy="2678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079394" y="6472002"/>
            <a:ext cx="2976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Nakahira</a:t>
            </a:r>
            <a:r>
              <a:rPr lang="en-US" sz="1400" dirty="0" smtClean="0"/>
              <a:t>, et al, e-Energy 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43458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sz="3600" dirty="0" smtClean="0"/>
              <a:t>Smoothed Least laxity first (</a:t>
            </a:r>
            <a:r>
              <a:rPr lang="en-US" sz="3600" dirty="0" err="1" smtClean="0"/>
              <a:t>sLLF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23" name="Content Placeholder 5"/>
          <p:cNvSpPr txBox="1">
            <a:spLocks/>
          </p:cNvSpPr>
          <p:nvPr/>
        </p:nvSpPr>
        <p:spPr bwMode="auto">
          <a:xfrm>
            <a:off x="838200" y="1251896"/>
            <a:ext cx="8035785" cy="4612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  <a:normAutofit/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b="1" u="sng" dirty="0" smtClean="0"/>
              <a:t>Theorem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</a:rPr>
              <a:t>sLLF</a:t>
            </a:r>
            <a:r>
              <a:rPr lang="en-US" sz="2400" dirty="0" smtClean="0">
                <a:solidFill>
                  <a:srgbClr val="000000"/>
                </a:solidFill>
              </a:rPr>
              <a:t> rates                                  are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Proportionally fair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solidFill>
                  <a:srgbClr val="000000"/>
                </a:solidFill>
              </a:rPr>
              <a:t>Maxmin</a:t>
            </a:r>
            <a:r>
              <a:rPr lang="en-US" sz="2400" dirty="0" smtClean="0">
                <a:solidFill>
                  <a:srgbClr val="000000"/>
                </a:solidFill>
              </a:rPr>
              <a:t> fair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993146"/>
              </p:ext>
            </p:extLst>
          </p:nvPr>
        </p:nvGraphicFramePr>
        <p:xfrm>
          <a:off x="2576881" y="1641855"/>
          <a:ext cx="3431497" cy="577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7" name="Equation" r:id="rId3" imgW="1282700" imgH="215900" progId="Equation.3">
                  <p:embed/>
                </p:oleObj>
              </mc:Choice>
              <mc:Fallback>
                <p:oleObj name="Equation" r:id="rId3" imgW="1282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6881" y="1641855"/>
                        <a:ext cx="3431497" cy="577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400102"/>
              </p:ext>
            </p:extLst>
          </p:nvPr>
        </p:nvGraphicFramePr>
        <p:xfrm>
          <a:off x="2576881" y="2728488"/>
          <a:ext cx="381000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8" name="Equation" r:id="rId5" imgW="1409700" imgH="444500" progId="Equation.3">
                  <p:embed/>
                </p:oleObj>
              </mc:Choice>
              <mc:Fallback>
                <p:oleObj name="Equation" r:id="rId5" imgW="14097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6881" y="2728488"/>
                        <a:ext cx="3810000" cy="120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079394" y="6472002"/>
            <a:ext cx="2976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Nakahira</a:t>
            </a:r>
            <a:r>
              <a:rPr lang="en-US" sz="1400" dirty="0" smtClean="0"/>
              <a:t>, et al, e-Energy 2017</a:t>
            </a:r>
            <a:endParaRPr lang="en-US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64485"/>
              </p:ext>
            </p:extLst>
          </p:nvPr>
        </p:nvGraphicFramePr>
        <p:xfrm>
          <a:off x="2548339" y="4918043"/>
          <a:ext cx="43561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9" name="Equation" r:id="rId7" imgW="1612900" imgH="279400" progId="Equation.3">
                  <p:embed/>
                </p:oleObj>
              </mc:Choice>
              <mc:Fallback>
                <p:oleObj name="Equation" r:id="rId7" imgW="16129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48339" y="4918043"/>
                        <a:ext cx="435610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6499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sz="3600" dirty="0" smtClean="0"/>
              <a:t>Smoothed Least laxity first (</a:t>
            </a:r>
            <a:r>
              <a:rPr lang="en-US" sz="3600" dirty="0" err="1" smtClean="0"/>
              <a:t>sLLF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639" y="1341279"/>
            <a:ext cx="5660752" cy="4354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79394" y="6472002"/>
            <a:ext cx="2976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Nakahira</a:t>
            </a:r>
            <a:r>
              <a:rPr lang="en-US" sz="1400" dirty="0" smtClean="0"/>
              <a:t>, et al, e-Energy 2017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51184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5"/>
            <a:ext cx="8077200" cy="4648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Theory and algorithms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Algorithm design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Simulations and analysis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1306380" lvl="3" indent="0">
              <a:buNone/>
            </a:pPr>
            <a:endParaRPr lang="en-US" dirty="0" smtClean="0"/>
          </a:p>
          <a:p>
            <a:pPr marL="1306380" lvl="3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ACN </a:t>
            </a:r>
            <a:r>
              <a:rPr lang="en-US" dirty="0" err="1" smtClean="0"/>
              <a:t>testbed</a:t>
            </a:r>
            <a:endParaRPr lang="en-US" dirty="0"/>
          </a:p>
          <a:p>
            <a:pPr lvl="1"/>
            <a:r>
              <a:rPr lang="en-US" dirty="0"/>
              <a:t>System design</a:t>
            </a:r>
          </a:p>
          <a:p>
            <a:pPr lvl="1"/>
            <a:r>
              <a:rPr lang="en-US" dirty="0"/>
              <a:t>Caltech </a:t>
            </a:r>
            <a:r>
              <a:rPr lang="en-US" dirty="0" smtClean="0"/>
              <a:t>pilot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97950" y="6074174"/>
            <a:ext cx="2635039" cy="675684"/>
            <a:chOff x="2493449" y="4983299"/>
            <a:chExt cx="3373620" cy="8739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3551" y="4983299"/>
              <a:ext cx="1303518" cy="873990"/>
            </a:xfrm>
            <a:prstGeom prst="rect">
              <a:avLst/>
            </a:prstGeom>
          </p:spPr>
        </p:pic>
        <p:pic>
          <p:nvPicPr>
            <p:cNvPr id="11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68654" y="5114988"/>
              <a:ext cx="614223" cy="655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3449" y="5114988"/>
              <a:ext cx="611069" cy="60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45466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>
            <a:endCxn id="29" idx="0"/>
          </p:cNvCxnSpPr>
          <p:nvPr/>
        </p:nvCxnSpPr>
        <p:spPr bwMode="auto">
          <a:xfrm flipH="1">
            <a:off x="3898998" y="816139"/>
            <a:ext cx="680" cy="97960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/>
          <p:cNvCxnSpPr/>
          <p:nvPr/>
        </p:nvCxnSpPr>
        <p:spPr bwMode="auto">
          <a:xfrm>
            <a:off x="3105475" y="190435"/>
            <a:ext cx="229951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3883306" y="179195"/>
            <a:ext cx="0" cy="44225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3610449" y="450918"/>
            <a:ext cx="586075" cy="353676"/>
            <a:chOff x="3657166" y="1290690"/>
            <a:chExt cx="586075" cy="353676"/>
          </a:xfrm>
          <a:solidFill>
            <a:srgbClr val="FFFFFF"/>
          </a:solidFill>
        </p:grpSpPr>
        <p:grpSp>
          <p:nvGrpSpPr>
            <p:cNvPr id="13" name="Group 12"/>
            <p:cNvGrpSpPr/>
            <p:nvPr/>
          </p:nvGrpSpPr>
          <p:grpSpPr>
            <a:xfrm rot="10800000">
              <a:off x="3657166" y="1290690"/>
              <a:ext cx="579782" cy="133848"/>
              <a:chOff x="7008189" y="890926"/>
              <a:chExt cx="1079269" cy="552013"/>
            </a:xfrm>
            <a:grpFill/>
          </p:grpSpPr>
          <p:grpSp>
            <p:nvGrpSpPr>
              <p:cNvPr id="14" name="Group 13"/>
              <p:cNvGrpSpPr/>
              <p:nvPr/>
            </p:nvGrpSpPr>
            <p:grpSpPr>
              <a:xfrm>
                <a:off x="7110610" y="890926"/>
                <a:ext cx="864687" cy="552013"/>
                <a:chOff x="7110610" y="890926"/>
                <a:chExt cx="864687" cy="552013"/>
              </a:xfrm>
              <a:grpFill/>
            </p:grpSpPr>
            <p:sp>
              <p:nvSpPr>
                <p:cNvPr id="17" name="Freeform 16"/>
                <p:cNvSpPr/>
                <p:nvPr/>
              </p:nvSpPr>
              <p:spPr>
                <a:xfrm>
                  <a:off x="7110610" y="907854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>
                  <a:off x="7386984" y="899750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7668506" y="890926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Freeform 14"/>
              <p:cNvSpPr/>
              <p:nvPr/>
            </p:nvSpPr>
            <p:spPr>
              <a:xfrm>
                <a:off x="7008189" y="917965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H="1">
                <a:off x="7970279" y="898010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10800000" flipV="1">
              <a:off x="3663459" y="1510518"/>
              <a:ext cx="579782" cy="133848"/>
              <a:chOff x="7008189" y="890926"/>
              <a:chExt cx="1079269" cy="552013"/>
            </a:xfrm>
            <a:grpFill/>
          </p:grpSpPr>
          <p:grpSp>
            <p:nvGrpSpPr>
              <p:cNvPr id="21" name="Group 20"/>
              <p:cNvGrpSpPr/>
              <p:nvPr/>
            </p:nvGrpSpPr>
            <p:grpSpPr>
              <a:xfrm>
                <a:off x="7110610" y="890926"/>
                <a:ext cx="864687" cy="552013"/>
                <a:chOff x="7110610" y="890926"/>
                <a:chExt cx="864687" cy="552013"/>
              </a:xfrm>
              <a:grpFill/>
            </p:grpSpPr>
            <p:sp>
              <p:nvSpPr>
                <p:cNvPr id="24" name="Freeform 23"/>
                <p:cNvSpPr/>
                <p:nvPr/>
              </p:nvSpPr>
              <p:spPr>
                <a:xfrm>
                  <a:off x="7110610" y="907854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7386984" y="899750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>
                  <a:off x="7668506" y="890926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Freeform 21"/>
              <p:cNvSpPr/>
              <p:nvPr/>
            </p:nvSpPr>
            <p:spPr>
              <a:xfrm>
                <a:off x="7008189" y="917965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 flipH="1">
                <a:off x="7970279" y="898010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2" name="Straight Connector 31"/>
          <p:cNvCxnSpPr>
            <a:stCxn id="35" idx="1"/>
          </p:cNvCxnSpPr>
          <p:nvPr/>
        </p:nvCxnSpPr>
        <p:spPr bwMode="auto">
          <a:xfrm flipH="1">
            <a:off x="4159252" y="2094548"/>
            <a:ext cx="2427236" cy="145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/>
          <p:cNvSpPr/>
          <p:nvPr/>
        </p:nvSpPr>
        <p:spPr bwMode="auto">
          <a:xfrm>
            <a:off x="6586488" y="1779883"/>
            <a:ext cx="2237138" cy="62932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</a:rPr>
              <a:t>g</a:t>
            </a:r>
            <a:r>
              <a:rPr lang="en-US" dirty="0" smtClean="0">
                <a:latin typeface="Arial" charset="0"/>
              </a:rPr>
              <a:t>arage loads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(lighting, fans, </a:t>
            </a:r>
            <a:r>
              <a:rPr lang="en-US" dirty="0" err="1" smtClean="0">
                <a:latin typeface="Arial" charset="0"/>
              </a:rPr>
              <a:t>etc</a:t>
            </a:r>
            <a:r>
              <a:rPr lang="en-US" dirty="0" smtClean="0">
                <a:latin typeface="Arial" charset="0"/>
              </a:rPr>
              <a:t>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5858463" y="3486440"/>
            <a:ext cx="0" cy="81869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endCxn id="51" idx="4"/>
          </p:cNvCxnSpPr>
          <p:nvPr/>
        </p:nvCxnSpPr>
        <p:spPr bwMode="auto">
          <a:xfrm>
            <a:off x="4489024" y="2790591"/>
            <a:ext cx="1330590" cy="3441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5558302" y="3132764"/>
            <a:ext cx="586075" cy="353676"/>
            <a:chOff x="3657166" y="1290690"/>
            <a:chExt cx="586075" cy="353676"/>
          </a:xfrm>
          <a:solidFill>
            <a:srgbClr val="FFFFFF"/>
          </a:solidFill>
        </p:grpSpPr>
        <p:grpSp>
          <p:nvGrpSpPr>
            <p:cNvPr id="39" name="Group 38"/>
            <p:cNvGrpSpPr/>
            <p:nvPr/>
          </p:nvGrpSpPr>
          <p:grpSpPr>
            <a:xfrm rot="10800000">
              <a:off x="3657166" y="1290690"/>
              <a:ext cx="579782" cy="133848"/>
              <a:chOff x="7008189" y="890926"/>
              <a:chExt cx="1079269" cy="552013"/>
            </a:xfrm>
            <a:grpFill/>
          </p:grpSpPr>
          <p:grpSp>
            <p:nvGrpSpPr>
              <p:cNvPr id="47" name="Group 46"/>
              <p:cNvGrpSpPr/>
              <p:nvPr/>
            </p:nvGrpSpPr>
            <p:grpSpPr>
              <a:xfrm>
                <a:off x="7110610" y="890926"/>
                <a:ext cx="864687" cy="552013"/>
                <a:chOff x="7110610" y="890926"/>
                <a:chExt cx="864687" cy="552013"/>
              </a:xfrm>
              <a:grpFill/>
            </p:grpSpPr>
            <p:sp>
              <p:nvSpPr>
                <p:cNvPr id="50" name="Freeform 49"/>
                <p:cNvSpPr/>
                <p:nvPr/>
              </p:nvSpPr>
              <p:spPr>
                <a:xfrm>
                  <a:off x="7110610" y="907854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7386984" y="899750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 51"/>
                <p:cNvSpPr/>
                <p:nvPr/>
              </p:nvSpPr>
              <p:spPr>
                <a:xfrm>
                  <a:off x="7668506" y="890926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Freeform 47"/>
              <p:cNvSpPr/>
              <p:nvPr/>
            </p:nvSpPr>
            <p:spPr>
              <a:xfrm>
                <a:off x="7008189" y="917965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/>
              <p:cNvSpPr/>
              <p:nvPr/>
            </p:nvSpPr>
            <p:spPr>
              <a:xfrm flipH="1">
                <a:off x="7970279" y="898010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10800000" flipV="1">
              <a:off x="3663459" y="1510518"/>
              <a:ext cx="579782" cy="133848"/>
              <a:chOff x="7008189" y="890926"/>
              <a:chExt cx="1079269" cy="552013"/>
            </a:xfrm>
            <a:grpFill/>
          </p:grpSpPr>
          <p:grpSp>
            <p:nvGrpSpPr>
              <p:cNvPr id="41" name="Group 40"/>
              <p:cNvGrpSpPr/>
              <p:nvPr/>
            </p:nvGrpSpPr>
            <p:grpSpPr>
              <a:xfrm>
                <a:off x="7110610" y="890926"/>
                <a:ext cx="864687" cy="552013"/>
                <a:chOff x="7110610" y="890926"/>
                <a:chExt cx="864687" cy="552013"/>
              </a:xfrm>
              <a:grpFill/>
            </p:grpSpPr>
            <p:sp>
              <p:nvSpPr>
                <p:cNvPr id="44" name="Freeform 43"/>
                <p:cNvSpPr/>
                <p:nvPr/>
              </p:nvSpPr>
              <p:spPr>
                <a:xfrm>
                  <a:off x="7110610" y="907854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7386984" y="899750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>
                  <a:off x="7668506" y="890926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Freeform 41"/>
              <p:cNvSpPr/>
              <p:nvPr/>
            </p:nvSpPr>
            <p:spPr>
              <a:xfrm>
                <a:off x="7008189" y="917965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flipH="1">
                <a:off x="7970279" y="898010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3" name="Rectangle 52"/>
          <p:cNvSpPr/>
          <p:nvPr/>
        </p:nvSpPr>
        <p:spPr bwMode="auto">
          <a:xfrm>
            <a:off x="5177846" y="4305133"/>
            <a:ext cx="1360560" cy="62932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EV 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witch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panel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2068059" y="3481611"/>
            <a:ext cx="0" cy="81869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H="1">
            <a:off x="2127824" y="2790591"/>
            <a:ext cx="1169909" cy="33930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7" name="Group 56"/>
          <p:cNvGrpSpPr/>
          <p:nvPr/>
        </p:nvGrpSpPr>
        <p:grpSpPr>
          <a:xfrm>
            <a:off x="1779137" y="3127935"/>
            <a:ext cx="586075" cy="353676"/>
            <a:chOff x="3657166" y="1290690"/>
            <a:chExt cx="586075" cy="353676"/>
          </a:xfrm>
          <a:solidFill>
            <a:srgbClr val="FFFFFF"/>
          </a:solidFill>
        </p:grpSpPr>
        <p:grpSp>
          <p:nvGrpSpPr>
            <p:cNvPr id="58" name="Group 57"/>
            <p:cNvGrpSpPr/>
            <p:nvPr/>
          </p:nvGrpSpPr>
          <p:grpSpPr>
            <a:xfrm rot="10800000">
              <a:off x="3657166" y="1290690"/>
              <a:ext cx="579782" cy="133848"/>
              <a:chOff x="7008189" y="890926"/>
              <a:chExt cx="1079269" cy="552013"/>
            </a:xfrm>
            <a:grpFill/>
          </p:grpSpPr>
          <p:grpSp>
            <p:nvGrpSpPr>
              <p:cNvPr id="66" name="Group 65"/>
              <p:cNvGrpSpPr/>
              <p:nvPr/>
            </p:nvGrpSpPr>
            <p:grpSpPr>
              <a:xfrm>
                <a:off x="7110610" y="890926"/>
                <a:ext cx="864687" cy="552013"/>
                <a:chOff x="7110610" y="890926"/>
                <a:chExt cx="864687" cy="552013"/>
              </a:xfrm>
              <a:grpFill/>
            </p:grpSpPr>
            <p:sp>
              <p:nvSpPr>
                <p:cNvPr id="69" name="Freeform 68"/>
                <p:cNvSpPr/>
                <p:nvPr/>
              </p:nvSpPr>
              <p:spPr>
                <a:xfrm>
                  <a:off x="7110610" y="907854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 69"/>
                <p:cNvSpPr/>
                <p:nvPr/>
              </p:nvSpPr>
              <p:spPr>
                <a:xfrm>
                  <a:off x="7386984" y="899750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 70"/>
                <p:cNvSpPr/>
                <p:nvPr/>
              </p:nvSpPr>
              <p:spPr>
                <a:xfrm>
                  <a:off x="7668506" y="890926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/>
              <p:cNvSpPr/>
              <p:nvPr/>
            </p:nvSpPr>
            <p:spPr>
              <a:xfrm>
                <a:off x="7008189" y="917965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67"/>
              <p:cNvSpPr/>
              <p:nvPr/>
            </p:nvSpPr>
            <p:spPr>
              <a:xfrm flipH="1">
                <a:off x="7970279" y="898010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10800000" flipV="1">
              <a:off x="3663459" y="1510518"/>
              <a:ext cx="579782" cy="133848"/>
              <a:chOff x="7008189" y="890926"/>
              <a:chExt cx="1079269" cy="552013"/>
            </a:xfrm>
            <a:grpFill/>
          </p:grpSpPr>
          <p:grpSp>
            <p:nvGrpSpPr>
              <p:cNvPr id="60" name="Group 59"/>
              <p:cNvGrpSpPr/>
              <p:nvPr/>
            </p:nvGrpSpPr>
            <p:grpSpPr>
              <a:xfrm>
                <a:off x="7110610" y="890926"/>
                <a:ext cx="864687" cy="552013"/>
                <a:chOff x="7110610" y="890926"/>
                <a:chExt cx="864687" cy="552013"/>
              </a:xfrm>
              <a:grpFill/>
            </p:grpSpPr>
            <p:sp>
              <p:nvSpPr>
                <p:cNvPr id="63" name="Freeform 62"/>
                <p:cNvSpPr/>
                <p:nvPr/>
              </p:nvSpPr>
              <p:spPr>
                <a:xfrm>
                  <a:off x="7110610" y="907854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 63"/>
                <p:cNvSpPr/>
                <p:nvPr/>
              </p:nvSpPr>
              <p:spPr>
                <a:xfrm>
                  <a:off x="7386984" y="899750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>
                  <a:off x="7668506" y="890926"/>
                  <a:ext cx="306791" cy="535085"/>
                </a:xfrm>
                <a:custGeom>
                  <a:avLst/>
                  <a:gdLst>
                    <a:gd name="connsiteX0" fmla="*/ 0 w 306791"/>
                    <a:gd name="connsiteY0" fmla="*/ 7134 h 535085"/>
                    <a:gd name="connsiteX1" fmla="*/ 135559 w 306791"/>
                    <a:gd name="connsiteY1" fmla="*/ 57076 h 535085"/>
                    <a:gd name="connsiteX2" fmla="*/ 228310 w 306791"/>
                    <a:gd name="connsiteY2" fmla="*/ 185496 h 535085"/>
                    <a:gd name="connsiteX3" fmla="*/ 263983 w 306791"/>
                    <a:gd name="connsiteY3" fmla="*/ 363857 h 535085"/>
                    <a:gd name="connsiteX4" fmla="*/ 214040 w 306791"/>
                    <a:gd name="connsiteY4" fmla="*/ 535085 h 535085"/>
                    <a:gd name="connsiteX5" fmla="*/ 114155 w 306791"/>
                    <a:gd name="connsiteY5" fmla="*/ 535085 h 535085"/>
                    <a:gd name="connsiteX6" fmla="*/ 64212 w 306791"/>
                    <a:gd name="connsiteY6" fmla="*/ 363857 h 535085"/>
                    <a:gd name="connsiteX7" fmla="*/ 107020 w 306791"/>
                    <a:gd name="connsiteY7" fmla="*/ 199765 h 535085"/>
                    <a:gd name="connsiteX8" fmla="*/ 192636 w 306791"/>
                    <a:gd name="connsiteY8" fmla="*/ 85614 h 535085"/>
                    <a:gd name="connsiteX9" fmla="*/ 249714 w 306791"/>
                    <a:gd name="connsiteY9" fmla="*/ 14269 h 535085"/>
                    <a:gd name="connsiteX10" fmla="*/ 306791 w 306791"/>
                    <a:gd name="connsiteY10" fmla="*/ 0 h 535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6791" h="535085">
                      <a:moveTo>
                        <a:pt x="0" y="7134"/>
                      </a:moveTo>
                      <a:cubicBezTo>
                        <a:pt x="48753" y="17241"/>
                        <a:pt x="97507" y="27349"/>
                        <a:pt x="135559" y="57076"/>
                      </a:cubicBezTo>
                      <a:cubicBezTo>
                        <a:pt x="173611" y="86803"/>
                        <a:pt x="206906" y="134366"/>
                        <a:pt x="228310" y="185496"/>
                      </a:cubicBezTo>
                      <a:cubicBezTo>
                        <a:pt x="249714" y="236626"/>
                        <a:pt x="266361" y="305592"/>
                        <a:pt x="263983" y="363857"/>
                      </a:cubicBezTo>
                      <a:cubicBezTo>
                        <a:pt x="261605" y="422122"/>
                        <a:pt x="239011" y="506547"/>
                        <a:pt x="214040" y="535085"/>
                      </a:cubicBezTo>
                      <a:cubicBezTo>
                        <a:pt x="189069" y="563623"/>
                        <a:pt x="139126" y="563623"/>
                        <a:pt x="114155" y="535085"/>
                      </a:cubicBezTo>
                      <a:cubicBezTo>
                        <a:pt x="89184" y="506547"/>
                        <a:pt x="65401" y="419744"/>
                        <a:pt x="64212" y="363857"/>
                      </a:cubicBezTo>
                      <a:cubicBezTo>
                        <a:pt x="63023" y="307970"/>
                        <a:pt x="85616" y="246139"/>
                        <a:pt x="107020" y="199765"/>
                      </a:cubicBezTo>
                      <a:cubicBezTo>
                        <a:pt x="128424" y="153391"/>
                        <a:pt x="168854" y="116530"/>
                        <a:pt x="192636" y="85614"/>
                      </a:cubicBezTo>
                      <a:cubicBezTo>
                        <a:pt x="216418" y="54698"/>
                        <a:pt x="230688" y="28538"/>
                        <a:pt x="249714" y="14269"/>
                      </a:cubicBezTo>
                      <a:cubicBezTo>
                        <a:pt x="268740" y="0"/>
                        <a:pt x="306791" y="0"/>
                        <a:pt x="306791" y="0"/>
                      </a:cubicBezTo>
                    </a:path>
                  </a:pathLst>
                </a:custGeom>
                <a:grpFill/>
                <a:ln w="381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Freeform 60"/>
              <p:cNvSpPr/>
              <p:nvPr/>
            </p:nvSpPr>
            <p:spPr>
              <a:xfrm>
                <a:off x="7008189" y="917965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 flipH="1">
                <a:off x="7970279" y="898010"/>
                <a:ext cx="117179" cy="289649"/>
              </a:xfrm>
              <a:custGeom>
                <a:avLst/>
                <a:gdLst>
                  <a:gd name="connsiteX0" fmla="*/ 117179 w 117179"/>
                  <a:gd name="connsiteY0" fmla="*/ 0 h 289649"/>
                  <a:gd name="connsiteX1" fmla="*/ 63706 w 117179"/>
                  <a:gd name="connsiteY1" fmla="*/ 13368 h 289649"/>
                  <a:gd name="connsiteX2" fmla="*/ 19144 w 117179"/>
                  <a:gd name="connsiteY2" fmla="*/ 66842 h 289649"/>
                  <a:gd name="connsiteX3" fmla="*/ 1320 w 117179"/>
                  <a:gd name="connsiteY3" fmla="*/ 142596 h 289649"/>
                  <a:gd name="connsiteX4" fmla="*/ 1320 w 117179"/>
                  <a:gd name="connsiteY4" fmla="*/ 289649 h 289649"/>
                  <a:gd name="connsiteX5" fmla="*/ 1320 w 117179"/>
                  <a:gd name="connsiteY5" fmla="*/ 289649 h 289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179" h="289649">
                    <a:moveTo>
                      <a:pt x="117179" y="0"/>
                    </a:moveTo>
                    <a:cubicBezTo>
                      <a:pt x="98612" y="1114"/>
                      <a:pt x="80045" y="2228"/>
                      <a:pt x="63706" y="13368"/>
                    </a:cubicBezTo>
                    <a:cubicBezTo>
                      <a:pt x="47367" y="24508"/>
                      <a:pt x="29542" y="45304"/>
                      <a:pt x="19144" y="66842"/>
                    </a:cubicBezTo>
                    <a:cubicBezTo>
                      <a:pt x="8746" y="88380"/>
                      <a:pt x="4291" y="105462"/>
                      <a:pt x="1320" y="142596"/>
                    </a:cubicBezTo>
                    <a:cubicBezTo>
                      <a:pt x="-1651" y="179730"/>
                      <a:pt x="1320" y="289649"/>
                      <a:pt x="1320" y="289649"/>
                    </a:cubicBezTo>
                    <a:lnTo>
                      <a:pt x="1320" y="289649"/>
                    </a:lnTo>
                  </a:path>
                </a:pathLst>
              </a:custGeom>
              <a:grpFill/>
              <a:ln w="381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" name="Rectangle 71"/>
          <p:cNvSpPr/>
          <p:nvPr/>
        </p:nvSpPr>
        <p:spPr bwMode="auto">
          <a:xfrm>
            <a:off x="1426755" y="4311134"/>
            <a:ext cx="1275607" cy="62932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EV 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witch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panel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18652" y="1254552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480V</a:t>
            </a:r>
          </a:p>
          <a:p>
            <a:r>
              <a:rPr lang="en-US" sz="1400" dirty="0">
                <a:solidFill>
                  <a:srgbClr val="0000FF"/>
                </a:solidFill>
              </a:rPr>
              <a:t>8</a:t>
            </a:r>
            <a:r>
              <a:rPr lang="en-US" sz="1400" dirty="0" smtClean="0">
                <a:solidFill>
                  <a:srgbClr val="0000FF"/>
                </a:solidFill>
              </a:rPr>
              <a:t>00A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451472" y="-59350"/>
            <a:ext cx="999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u</a:t>
            </a:r>
            <a:r>
              <a:rPr lang="en-US" sz="1400" dirty="0" smtClean="0">
                <a:solidFill>
                  <a:srgbClr val="0000FF"/>
                </a:solidFill>
              </a:rPr>
              <a:t>tility </a:t>
            </a:r>
          </a:p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company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286611" y="380267"/>
            <a:ext cx="111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Caltech</a:t>
            </a:r>
          </a:p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substation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776159" y="2559559"/>
            <a:ext cx="6848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480V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225A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381799" y="3775063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208V</a:t>
            </a:r>
          </a:p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500A</a:t>
            </a:r>
            <a:endParaRPr lang="en-US" sz="1400" dirty="0">
              <a:solidFill>
                <a:srgbClr val="0000FF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83854" y="5772727"/>
            <a:ext cx="653229" cy="1038100"/>
            <a:chOff x="718927" y="5772727"/>
            <a:chExt cx="653229" cy="1038100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086" y="5772727"/>
              <a:ext cx="252382" cy="427182"/>
            </a:xfrm>
            <a:prstGeom prst="rect">
              <a:avLst/>
            </a:prstGeom>
          </p:spPr>
        </p:pic>
        <p:pic>
          <p:nvPicPr>
            <p:cNvPr id="88" name="Picture 87" descr="C:\Users\Melissa.DUARTE\Desktop\ecar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27" y="6204438"/>
              <a:ext cx="653229" cy="60638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2" name="Group 91"/>
          <p:cNvGrpSpPr/>
          <p:nvPr/>
        </p:nvGrpSpPr>
        <p:grpSpPr>
          <a:xfrm>
            <a:off x="2864860" y="5772727"/>
            <a:ext cx="653229" cy="1038100"/>
            <a:chOff x="718927" y="5772727"/>
            <a:chExt cx="653229" cy="1038100"/>
          </a:xfrm>
        </p:grpSpPr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086" y="5772727"/>
              <a:ext cx="252382" cy="427182"/>
            </a:xfrm>
            <a:prstGeom prst="rect">
              <a:avLst/>
            </a:prstGeom>
          </p:spPr>
        </p:pic>
        <p:pic>
          <p:nvPicPr>
            <p:cNvPr id="94" name="Picture 93" descr="C:\Users\Melissa.DUARTE\Desktop\ecar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27" y="6204438"/>
              <a:ext cx="653229" cy="60638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95" name="Straight Connector 94"/>
          <p:cNvCxnSpPr/>
          <p:nvPr/>
        </p:nvCxnSpPr>
        <p:spPr bwMode="auto">
          <a:xfrm>
            <a:off x="2702363" y="4940463"/>
            <a:ext cx="550191" cy="8322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Connector 96"/>
          <p:cNvCxnSpPr/>
          <p:nvPr/>
        </p:nvCxnSpPr>
        <p:spPr bwMode="auto">
          <a:xfrm flipH="1">
            <a:off x="877127" y="4940463"/>
            <a:ext cx="550191" cy="8322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44" name="TextBox 6143"/>
          <p:cNvSpPr txBox="1"/>
          <p:nvPr/>
        </p:nvSpPr>
        <p:spPr>
          <a:xfrm>
            <a:off x="1584401" y="5772755"/>
            <a:ext cx="751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…</a:t>
            </a:r>
            <a:endParaRPr lang="en-US" sz="5400" dirty="0"/>
          </a:p>
        </p:txBody>
      </p:sp>
      <p:sp>
        <p:nvSpPr>
          <p:cNvPr id="99" name="TextBox 98"/>
          <p:cNvSpPr txBox="1"/>
          <p:nvPr/>
        </p:nvSpPr>
        <p:spPr>
          <a:xfrm>
            <a:off x="4192394" y="3076115"/>
            <a:ext cx="12507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150 kVA EV </a:t>
            </a:r>
          </a:p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3-phase</a:t>
            </a:r>
          </a:p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transformer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4236073" y="5772755"/>
            <a:ext cx="653229" cy="1038100"/>
            <a:chOff x="718927" y="5772727"/>
            <a:chExt cx="653229" cy="1038100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086" y="5772727"/>
              <a:ext cx="252382" cy="427182"/>
            </a:xfrm>
            <a:prstGeom prst="rect">
              <a:avLst/>
            </a:prstGeom>
          </p:spPr>
        </p:pic>
        <p:pic>
          <p:nvPicPr>
            <p:cNvPr id="102" name="Picture 101" descr="C:\Users\Melissa.DUARTE\Desktop\ecar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27" y="6204438"/>
              <a:ext cx="653229" cy="60638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3" name="Group 102"/>
          <p:cNvGrpSpPr/>
          <p:nvPr/>
        </p:nvGrpSpPr>
        <p:grpSpPr>
          <a:xfrm>
            <a:off x="6695752" y="5772755"/>
            <a:ext cx="653229" cy="1038100"/>
            <a:chOff x="718927" y="5772727"/>
            <a:chExt cx="653229" cy="1038100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086" y="5772727"/>
              <a:ext cx="252382" cy="427182"/>
            </a:xfrm>
            <a:prstGeom prst="rect">
              <a:avLst/>
            </a:prstGeom>
          </p:spPr>
        </p:pic>
        <p:pic>
          <p:nvPicPr>
            <p:cNvPr id="105" name="Picture 104" descr="C:\Users\Melissa.DUARTE\Desktop\ecar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27" y="6204438"/>
              <a:ext cx="653229" cy="60638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06" name="Straight Connector 105"/>
          <p:cNvCxnSpPr/>
          <p:nvPr/>
        </p:nvCxnSpPr>
        <p:spPr bwMode="auto">
          <a:xfrm>
            <a:off x="6533255" y="4940491"/>
            <a:ext cx="550191" cy="8322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629346" y="4940491"/>
            <a:ext cx="550191" cy="8322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8" name="TextBox 107"/>
          <p:cNvSpPr txBox="1"/>
          <p:nvPr/>
        </p:nvSpPr>
        <p:spPr>
          <a:xfrm>
            <a:off x="5516444" y="5772783"/>
            <a:ext cx="751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…</a:t>
            </a:r>
            <a:endParaRPr lang="en-US" sz="5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017185" y="5834407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charger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154017" y="5175651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208V</a:t>
            </a:r>
          </a:p>
          <a:p>
            <a:pPr algn="ctr"/>
            <a:r>
              <a:rPr lang="en-US" sz="1400" dirty="0">
                <a:solidFill>
                  <a:srgbClr val="0000FF"/>
                </a:solidFill>
              </a:rPr>
              <a:t>8</a:t>
            </a:r>
            <a:r>
              <a:rPr lang="en-US" sz="1400" dirty="0" smtClean="0">
                <a:solidFill>
                  <a:srgbClr val="0000FF"/>
                </a:solidFill>
              </a:rPr>
              <a:t>0A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" name="Right Brace 2"/>
          <p:cNvSpPr/>
          <p:nvPr/>
        </p:nvSpPr>
        <p:spPr bwMode="auto">
          <a:xfrm>
            <a:off x="7479428" y="2767075"/>
            <a:ext cx="458596" cy="4020236"/>
          </a:xfrm>
          <a:prstGeom prst="rightBrace">
            <a:avLst>
              <a:gd name="adj1" fmla="val 62872"/>
              <a:gd name="adj2" fmla="val 50585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43853" y="4430886"/>
            <a:ext cx="1143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Caltech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ACN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308972" y="1795747"/>
            <a:ext cx="1180052" cy="99484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</a:rPr>
              <a:t>m</a:t>
            </a:r>
            <a:r>
              <a:rPr lang="en-US" dirty="0" smtClean="0">
                <a:latin typeface="Arial" charset="0"/>
              </a:rPr>
              <a:t>ain 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witch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panel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5944" y="5440"/>
            <a:ext cx="2394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alibri"/>
              </a:rPr>
              <a:t>Overall system</a:t>
            </a:r>
            <a:endParaRPr lang="en-US" sz="2800" b="1" dirty="0">
              <a:solidFill>
                <a:srgbClr val="0000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5153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6655" y="2267361"/>
            <a:ext cx="2095280" cy="188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3767073"/>
            <a:ext cx="4121239" cy="30909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699" y="2880229"/>
            <a:ext cx="2618473" cy="196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579" y="5271928"/>
            <a:ext cx="2130736" cy="159805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3506219" y="3767073"/>
            <a:ext cx="2226771" cy="756229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635075" y="4149963"/>
            <a:ext cx="469272" cy="882332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150" y="5259948"/>
            <a:ext cx="927381" cy="1598052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2" idx="1"/>
          </p:cNvCxnSpPr>
          <p:nvPr/>
        </p:nvCxnSpPr>
        <p:spPr>
          <a:xfrm>
            <a:off x="2290822" y="5389064"/>
            <a:ext cx="2023328" cy="669910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" y="2292327"/>
            <a:ext cx="1904875" cy="1474743"/>
          </a:xfrm>
          <a:prstGeom prst="rect">
            <a:avLst/>
          </a:prstGeom>
        </p:spPr>
      </p:pic>
      <p:sp>
        <p:nvSpPr>
          <p:cNvPr id="50" name="Title 1"/>
          <p:cNvSpPr txBox="1">
            <a:spLocks/>
          </p:cNvSpPr>
          <p:nvPr/>
        </p:nvSpPr>
        <p:spPr bwMode="auto">
          <a:xfrm>
            <a:off x="221277" y="76200"/>
            <a:ext cx="858092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5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307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459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613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pPr defTabSz="914358">
              <a:defRPr/>
            </a:pPr>
            <a:r>
              <a:rPr lang="en-AU" kern="0" dirty="0" smtClean="0">
                <a:latin typeface="Verdana"/>
              </a:rPr>
              <a:t>Adaptive charging network</a:t>
            </a:r>
            <a:endParaRPr lang="en-AU" sz="1800" kern="0" dirty="0">
              <a:latin typeface="Verdana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90410" y="4948085"/>
            <a:ext cx="1027145" cy="307770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Verdana"/>
              </a:rPr>
              <a:t>c</a:t>
            </a:r>
            <a:r>
              <a:rPr lang="en-US" sz="1400" dirty="0" smtClean="0">
                <a:solidFill>
                  <a:srgbClr val="0000FF"/>
                </a:solidFill>
                <a:latin typeface="Verdana"/>
              </a:rPr>
              <a:t>hargers</a:t>
            </a:r>
            <a:endParaRPr lang="en-US" sz="1400" dirty="0">
              <a:solidFill>
                <a:srgbClr val="0000FF"/>
              </a:solidFill>
              <a:latin typeface="Verdan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09478" y="4959955"/>
            <a:ext cx="2096266" cy="307770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00FF"/>
                </a:solidFill>
                <a:latin typeface="Verdana"/>
              </a:defRPr>
            </a:lvl1pPr>
          </a:lstStyle>
          <a:p>
            <a:r>
              <a:rPr lang="en-US" dirty="0"/>
              <a:t>150kVA transformers</a:t>
            </a:r>
          </a:p>
        </p:txBody>
      </p:sp>
      <p:sp>
        <p:nvSpPr>
          <p:cNvPr id="66" name="Content Placeholder 5"/>
          <p:cNvSpPr txBox="1">
            <a:spLocks/>
          </p:cNvSpPr>
          <p:nvPr/>
        </p:nvSpPr>
        <p:spPr bwMode="auto">
          <a:xfrm>
            <a:off x="264020" y="831907"/>
            <a:ext cx="8001000" cy="138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09" rIns="91423" bIns="45709" numCol="1" anchor="t" anchorCtr="0" compatLnSpc="1">
            <a:prstTxWarp prst="textNoShape">
              <a:avLst/>
            </a:prstTxWarp>
          </a:bodyPr>
          <a:lstStyle>
            <a:lvl1pPr marL="469824" indent="-46982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01" indent="-436491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11" indent="-39522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589" indent="-38728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573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700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7824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4950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075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358">
              <a:buClr>
                <a:srgbClr val="CC0000"/>
              </a:buClr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Verdana"/>
              </a:rPr>
              <a:t>First pilot @Caltech garage</a:t>
            </a:r>
          </a:p>
          <a:p>
            <a:pPr lvl="1" defTabSz="914358">
              <a:buClr>
                <a:srgbClr val="CC0000"/>
              </a:buClr>
              <a:defRPr/>
            </a:pPr>
            <a:r>
              <a:rPr lang="en-US" sz="1800" kern="0" dirty="0" smtClean="0">
                <a:solidFill>
                  <a:srgbClr val="000000"/>
                </a:solidFill>
                <a:latin typeface="Verdana"/>
              </a:rPr>
              <a:t>50+ </a:t>
            </a:r>
            <a:r>
              <a:rPr lang="en-US" sz="1800" kern="0" dirty="0">
                <a:solidFill>
                  <a:srgbClr val="000000"/>
                </a:solidFill>
                <a:latin typeface="Verdana"/>
              </a:rPr>
              <a:t>adaptive Level 2 chargers</a:t>
            </a:r>
          </a:p>
          <a:p>
            <a:pPr lvl="1" defTabSz="914358">
              <a:buClr>
                <a:srgbClr val="CC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Verdana"/>
              </a:rPr>
              <a:t>2x 150kVA transformers</a:t>
            </a:r>
          </a:p>
          <a:p>
            <a:pPr lvl="1" defTabSz="914358">
              <a:buClr>
                <a:srgbClr val="CC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Verdana"/>
              </a:rPr>
              <a:t>Operational </a:t>
            </a:r>
            <a:r>
              <a:rPr lang="en-US" sz="1800" kern="0" dirty="0" smtClean="0">
                <a:solidFill>
                  <a:srgbClr val="000000"/>
                </a:solidFill>
                <a:latin typeface="Verdana"/>
              </a:rPr>
              <a:t>since Feb 2016</a:t>
            </a:r>
            <a:endParaRPr lang="en-US" sz="1800" kern="0" dirty="0">
              <a:solidFill>
                <a:srgbClr val="000000"/>
              </a:solidFill>
              <a:latin typeface="Verdan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74901" y="2853081"/>
            <a:ext cx="1325473" cy="1984067"/>
            <a:chOff x="7674901" y="2591941"/>
            <a:chExt cx="1325473" cy="198406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4251" y="2887842"/>
              <a:ext cx="1266123" cy="168816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74901" y="2591941"/>
              <a:ext cx="1273003" cy="307771"/>
            </a:xfrm>
            <a:prstGeom prst="rect">
              <a:avLst/>
            </a:prstGeom>
            <a:noFill/>
          </p:spPr>
          <p:txBody>
            <a:bodyPr wrap="square" lIns="91437" tIns="45717" rIns="91437" bIns="45717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FF"/>
                  </a:solidFill>
                  <a:latin typeface="Verdana"/>
                </a:rPr>
                <a:t>m</a:t>
              </a:r>
              <a:r>
                <a:rPr lang="en-US" sz="1400" dirty="0" smtClean="0">
                  <a:solidFill>
                    <a:srgbClr val="0000FF"/>
                  </a:solidFill>
                  <a:latin typeface="Verdana"/>
                </a:rPr>
                <a:t>ain panel</a:t>
              </a:r>
              <a:endParaRPr lang="en-US" sz="1400" kern="0" dirty="0">
                <a:solidFill>
                  <a:srgbClr val="0000FF"/>
                </a:solidFill>
                <a:latin typeface="Verdana"/>
                <a:ea typeface="+mj-ea"/>
                <a:cs typeface="+mj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99441" y="4962756"/>
            <a:ext cx="1200933" cy="1928854"/>
            <a:chOff x="7605744" y="338506"/>
            <a:chExt cx="1200933" cy="192885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34251" y="647677"/>
              <a:ext cx="937414" cy="161968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605744" y="338506"/>
              <a:ext cx="1200933" cy="307771"/>
            </a:xfrm>
            <a:prstGeom prst="rect">
              <a:avLst/>
            </a:prstGeom>
            <a:noFill/>
          </p:spPr>
          <p:txBody>
            <a:bodyPr wrap="square" lIns="91437" tIns="45717" rIns="91437" bIns="45717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45BC0"/>
                  </a:solidFill>
                  <a:latin typeface="Verdana"/>
                </a:rPr>
                <a:t>debugging</a:t>
              </a:r>
              <a:endParaRPr lang="en-US" sz="1400" kern="0" dirty="0">
                <a:solidFill>
                  <a:srgbClr val="0000FF"/>
                </a:solidFill>
                <a:latin typeface="Verdana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5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33735" b="39436"/>
          <a:stretch/>
        </p:blipFill>
        <p:spPr>
          <a:xfrm>
            <a:off x="0" y="5014636"/>
            <a:ext cx="9144000" cy="18399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92670"/>
            <a:ext cx="5136322" cy="185553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3577493"/>
            <a:ext cx="2853980" cy="2134983"/>
            <a:chOff x="0" y="2536332"/>
            <a:chExt cx="2853980" cy="21349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54639"/>
              <a:ext cx="718822" cy="1216676"/>
            </a:xfrm>
            <a:prstGeom prst="rect">
              <a:avLst/>
            </a:prstGeom>
            <a:ln w="28575" cmpd="sng">
              <a:solidFill>
                <a:schemeClr val="bg1"/>
              </a:solidFill>
            </a:ln>
          </p:spPr>
        </p:pic>
        <p:cxnSp>
          <p:nvCxnSpPr>
            <p:cNvPr id="9" name="Straight Connector 8"/>
            <p:cNvCxnSpPr/>
            <p:nvPr/>
          </p:nvCxnSpPr>
          <p:spPr>
            <a:xfrm flipH="1">
              <a:off x="762000" y="2536332"/>
              <a:ext cx="2091980" cy="918307"/>
            </a:xfrm>
            <a:prstGeom prst="line">
              <a:avLst/>
            </a:prstGeom>
            <a:ln w="12700" cmpd="sng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713110" y="4659868"/>
            <a:ext cx="845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(60 chargers; since 2/2016</a:t>
            </a:r>
            <a:r>
              <a:rPr lang="en-US" sz="1400" dirty="0">
                <a:solidFill>
                  <a:srgbClr val="0000FF"/>
                </a:solidFill>
              </a:rPr>
              <a:t>; </a:t>
            </a:r>
            <a:r>
              <a:rPr lang="en-US" sz="1400" dirty="0" smtClean="0">
                <a:solidFill>
                  <a:srgbClr val="0000FF"/>
                </a:solidFill>
              </a:rPr>
              <a:t>400K</a:t>
            </a:r>
            <a:r>
              <a:rPr lang="en-US" sz="1400" dirty="0">
                <a:solidFill>
                  <a:srgbClr val="0000FF"/>
                </a:solidFill>
              </a:rPr>
              <a:t>+ </a:t>
            </a:r>
            <a:r>
              <a:rPr lang="en-US" sz="1400" dirty="0" smtClean="0">
                <a:solidFill>
                  <a:srgbClr val="0000FF"/>
                </a:solidFill>
              </a:rPr>
              <a:t>miles delivered, 140+ tons of GHG avoided</a:t>
            </a:r>
            <a:r>
              <a:rPr lang="en-US" sz="1400" dirty="0">
                <a:solidFill>
                  <a:srgbClr val="0000FF"/>
                </a:solidFill>
              </a:rPr>
              <a:t>;</a:t>
            </a:r>
            <a:r>
              <a:rPr lang="en-US" sz="1400" dirty="0" smtClean="0">
                <a:solidFill>
                  <a:srgbClr val="0000FF"/>
                </a:solidFill>
              </a:rPr>
              <a:t> </a:t>
            </a:r>
            <a:r>
              <a:rPr lang="en-US" sz="1050" dirty="0" smtClean="0">
                <a:solidFill>
                  <a:srgbClr val="0000FF"/>
                </a:solidFill>
              </a:rPr>
              <a:t>3/2017</a:t>
            </a:r>
            <a:r>
              <a:rPr lang="en-US" sz="1400" dirty="0" smtClean="0">
                <a:solidFill>
                  <a:srgbClr val="0000FF"/>
                </a:solidFill>
              </a:rPr>
              <a:t>)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5pPr>
            <a:lvl6pPr marL="457125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6pPr>
            <a:lvl7pPr marL="914251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7pPr>
            <a:lvl8pPr marL="1371376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8pPr>
            <a:lvl9pPr marL="1828505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FF"/>
                </a:solidFill>
                <a:latin typeface="Verdana" pitchFamily="34" charset="0"/>
              </a:defRPr>
            </a:lvl9pPr>
          </a:lstStyle>
          <a:p>
            <a:r>
              <a:rPr lang="en-US" sz="2800" dirty="0" smtClean="0">
                <a:latin typeface="Verdana"/>
              </a:rPr>
              <a:t>Caltech ACN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  <p:sp>
        <p:nvSpPr>
          <p:cNvPr id="13" name="Content Placeholder 5"/>
          <p:cNvSpPr txBox="1">
            <a:spLocks/>
          </p:cNvSpPr>
          <p:nvPr/>
        </p:nvSpPr>
        <p:spPr bwMode="auto">
          <a:xfrm>
            <a:off x="381009" y="1143000"/>
            <a:ext cx="8305791" cy="1041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09" rIns="91423" bIns="45709" numCol="1" anchor="t" anchorCtr="0" compatLnSpc="1">
            <a:prstTxWarp prst="textNoShape">
              <a:avLst/>
            </a:prstTxWarp>
          </a:bodyPr>
          <a:lstStyle>
            <a:lvl1pPr marL="469824" indent="-46982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01" indent="-436491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11" indent="-395224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589" indent="-387286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573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700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7824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4950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075" indent="-398399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  <a:latin typeface="Verdana"/>
              </a:rPr>
              <a:t>Provide </a:t>
            </a:r>
            <a:r>
              <a:rPr lang="en-US" sz="1800" dirty="0">
                <a:solidFill>
                  <a:srgbClr val="000000"/>
                </a:solidFill>
                <a:latin typeface="Verdana"/>
              </a:rPr>
              <a:t>target charging capacity at much lower infrastructure &amp; operating costs (30% - 60% savings)</a:t>
            </a: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  <a:latin typeface="Verdana"/>
              </a:rPr>
              <a:t>Provide ancillary energy services</a:t>
            </a:r>
            <a:endParaRPr lang="en-US" sz="1800" dirty="0">
              <a:solidFill>
                <a:srgbClr val="000000"/>
              </a:solidFill>
              <a:latin typeface="Verdana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710773"/>
              </p:ext>
            </p:extLst>
          </p:nvPr>
        </p:nvGraphicFramePr>
        <p:xfrm>
          <a:off x="5410200" y="2819400"/>
          <a:ext cx="347606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4" name="Equation" r:id="rId7" imgW="2730500" imgH="1435100" progId="Equation.3">
                  <p:embed/>
                </p:oleObj>
              </mc:Choice>
              <mc:Fallback>
                <p:oleObj name="Equation" r:id="rId7" imgW="2730500" imgH="143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10200" y="2819400"/>
                        <a:ext cx="3476067" cy="182880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99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463" r="18125"/>
          <a:stretch/>
        </p:blipFill>
        <p:spPr>
          <a:xfrm>
            <a:off x="2860548" y="4311166"/>
            <a:ext cx="2357054" cy="2546834"/>
          </a:xfrm>
          <a:prstGeom prst="rect">
            <a:avLst/>
          </a:prstGeom>
          <a:ln>
            <a:solidFill>
              <a:srgbClr val="A3B2C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5944" y="5440"/>
            <a:ext cx="2710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alibri"/>
              </a:rPr>
              <a:t>Hardware design</a:t>
            </a:r>
            <a:endParaRPr lang="en-US" sz="2800" b="1" dirty="0">
              <a:solidFill>
                <a:srgbClr val="0000FF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96" y="715161"/>
            <a:ext cx="4439212" cy="3078469"/>
          </a:xfrm>
          <a:prstGeom prst="rect">
            <a:avLst/>
          </a:prstGeom>
          <a:ln>
            <a:solidFill>
              <a:srgbClr val="A3B2C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91305" y="4513422"/>
            <a:ext cx="1645905" cy="12344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091" y="750771"/>
            <a:ext cx="2236460" cy="30239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489" y="5056698"/>
            <a:ext cx="1719633" cy="1704141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 bwMode="auto">
          <a:xfrm>
            <a:off x="7327122" y="5009218"/>
            <a:ext cx="1343078" cy="747823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</a:rPr>
              <a:t>network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4848" t="23348" r="4611" b="17068"/>
          <a:stretch/>
        </p:blipFill>
        <p:spPr>
          <a:xfrm>
            <a:off x="739996" y="6010531"/>
            <a:ext cx="1717002" cy="84746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774551" y="4300926"/>
            <a:ext cx="501543" cy="708292"/>
            <a:chOff x="2699383" y="260296"/>
            <a:chExt cx="1252060" cy="1828150"/>
          </a:xfrm>
        </p:grpSpPr>
        <p:sp>
          <p:nvSpPr>
            <p:cNvPr id="11" name="Rounded Rectangle 10"/>
            <p:cNvSpPr/>
            <p:nvPr/>
          </p:nvSpPr>
          <p:spPr>
            <a:xfrm>
              <a:off x="2699383" y="260296"/>
              <a:ext cx="1252060" cy="122137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773234" y="1079950"/>
              <a:ext cx="1078092" cy="30020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dirty="0">
                  <a:solidFill>
                    <a:srgbClr val="0000FF"/>
                  </a:solidFill>
                </a:rPr>
                <a:t>cloud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304053" y="1481669"/>
              <a:ext cx="0" cy="606777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</a:ln>
          </p:spPr>
        </p:cxn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/>
            <a:srcRect l="6930" t="6288" r="51863" b="3912"/>
            <a:stretch/>
          </p:blipFill>
          <p:spPr>
            <a:xfrm>
              <a:off x="2806257" y="385209"/>
              <a:ext cx="1018186" cy="671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462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t="14777" b="15744"/>
          <a:stretch/>
        </p:blipFill>
        <p:spPr>
          <a:xfrm>
            <a:off x="7305395" y="1597579"/>
            <a:ext cx="1086155" cy="12565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13052" r="10770"/>
          <a:stretch/>
        </p:blipFill>
        <p:spPr>
          <a:xfrm>
            <a:off x="1125568" y="1569316"/>
            <a:ext cx="916094" cy="12934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0716" r="23856"/>
          <a:stretch/>
        </p:blipFill>
        <p:spPr>
          <a:xfrm>
            <a:off x="3122914" y="1565185"/>
            <a:ext cx="1004222" cy="1279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067" y="1572378"/>
            <a:ext cx="953890" cy="12718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ACN theory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55107" y="5990081"/>
            <a:ext cx="4389863" cy="675684"/>
            <a:chOff x="988962" y="6071190"/>
            <a:chExt cx="4389863" cy="675684"/>
          </a:xfrm>
        </p:grpSpPr>
        <p:grpSp>
          <p:nvGrpSpPr>
            <p:cNvPr id="17" name="Group 16"/>
            <p:cNvGrpSpPr/>
            <p:nvPr/>
          </p:nvGrpSpPr>
          <p:grpSpPr>
            <a:xfrm>
              <a:off x="988962" y="6071190"/>
              <a:ext cx="2635039" cy="675684"/>
              <a:chOff x="2493449" y="4983299"/>
              <a:chExt cx="3373620" cy="87399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3551" y="4983299"/>
                <a:ext cx="1303518" cy="873990"/>
              </a:xfrm>
              <a:prstGeom prst="rect">
                <a:avLst/>
              </a:prstGeom>
            </p:spPr>
          </p:pic>
          <p:pic>
            <p:nvPicPr>
              <p:cNvPr id="19" name="Picture 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68654" y="5114988"/>
                <a:ext cx="614223" cy="655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3449" y="5114988"/>
                <a:ext cx="611069" cy="602698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4913" y="6212165"/>
              <a:ext cx="1543912" cy="46739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969675" y="2936081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L. Chen, CIT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701650" y="2933779"/>
            <a:ext cx="179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</a:t>
            </a:r>
            <a:r>
              <a:rPr lang="en-US" sz="1400" dirty="0" smtClean="0"/>
              <a:t>. Chen, Colorado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7092032" y="2913040"/>
            <a:ext cx="1531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Y. </a:t>
            </a:r>
            <a:r>
              <a:rPr lang="en-US" sz="1400" dirty="0" err="1" smtClean="0"/>
              <a:t>Nakhira</a:t>
            </a:r>
            <a:r>
              <a:rPr lang="en-US" sz="1400" dirty="0" smtClean="0"/>
              <a:t>, CIT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142947" y="2936081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D. </a:t>
            </a:r>
            <a:r>
              <a:rPr lang="en-US" sz="1400" dirty="0" err="1" smtClean="0"/>
              <a:t>Guo</a:t>
            </a:r>
            <a:r>
              <a:rPr lang="en-US" sz="1400" dirty="0" smtClean="0"/>
              <a:t>, CIT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7666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41" idx="3"/>
          </p:cNvCxnSpPr>
          <p:nvPr/>
        </p:nvCxnSpPr>
        <p:spPr bwMode="auto">
          <a:xfrm>
            <a:off x="2529463" y="4591484"/>
            <a:ext cx="126024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>
          <a:xfrm flipV="1">
            <a:off x="3646528" y="1644618"/>
            <a:ext cx="5216650" cy="13296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cxnSp>
        <p:nvCxnSpPr>
          <p:cNvPr id="26" name="Straight Connector 25"/>
          <p:cNvCxnSpPr/>
          <p:nvPr/>
        </p:nvCxnSpPr>
        <p:spPr>
          <a:xfrm flipV="1">
            <a:off x="4273464" y="700950"/>
            <a:ext cx="10301" cy="959846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883" y="2036229"/>
            <a:ext cx="982378" cy="978011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19" idx="3"/>
          </p:cNvCxnSpPr>
          <p:nvPr/>
        </p:nvCxnSpPr>
        <p:spPr>
          <a:xfrm flipV="1">
            <a:off x="6254853" y="1644618"/>
            <a:ext cx="0" cy="2522318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sp>
        <p:nvSpPr>
          <p:cNvPr id="32" name="TextBox 31"/>
          <p:cNvSpPr txBox="1"/>
          <p:nvPr/>
        </p:nvSpPr>
        <p:spPr>
          <a:xfrm>
            <a:off x="7804028" y="2314760"/>
            <a:ext cx="1136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</a:rPr>
              <a:t>database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24428" y="2328174"/>
            <a:ext cx="935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Calibri"/>
              </a:rPr>
              <a:t>servers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928429" y="698068"/>
            <a:ext cx="10301" cy="959846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cxnSp>
        <p:nvCxnSpPr>
          <p:cNvPr id="39" name="Straight Connector 38"/>
          <p:cNvCxnSpPr/>
          <p:nvPr/>
        </p:nvCxnSpPr>
        <p:spPr>
          <a:xfrm flipV="1">
            <a:off x="7890655" y="684772"/>
            <a:ext cx="10301" cy="959846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sp>
        <p:nvSpPr>
          <p:cNvPr id="25" name="TextBox 24"/>
          <p:cNvSpPr txBox="1"/>
          <p:nvPr/>
        </p:nvSpPr>
        <p:spPr>
          <a:xfrm>
            <a:off x="5715895" y="5905154"/>
            <a:ext cx="1107996" cy="70788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00FF"/>
                </a:solidFill>
              </a:defRPr>
            </a:lvl1pPr>
          </a:lstStyle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facility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operator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12327" y="5891526"/>
            <a:ext cx="950851" cy="707886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00FF"/>
                </a:solidFill>
              </a:defRPr>
            </a:lvl1pPr>
          </a:lstStyle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utilities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ISO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4" name="Straight Connector 33"/>
          <p:cNvCxnSpPr>
            <a:stCxn id="25" idx="0"/>
          </p:cNvCxnSpPr>
          <p:nvPr/>
        </p:nvCxnSpPr>
        <p:spPr>
          <a:xfrm flipV="1">
            <a:off x="6269893" y="4924812"/>
            <a:ext cx="0" cy="980342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cxnSp>
        <p:nvCxnSpPr>
          <p:cNvPr id="35" name="Straight Connector 34"/>
          <p:cNvCxnSpPr>
            <a:stCxn id="27" idx="0"/>
          </p:cNvCxnSpPr>
          <p:nvPr/>
        </p:nvCxnSpPr>
        <p:spPr>
          <a:xfrm flipH="1" flipV="1">
            <a:off x="6588139" y="4739258"/>
            <a:ext cx="1799614" cy="1152268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sp>
        <p:nvSpPr>
          <p:cNvPr id="45" name="TextBox 44"/>
          <p:cNvSpPr txBox="1"/>
          <p:nvPr/>
        </p:nvSpPr>
        <p:spPr>
          <a:xfrm>
            <a:off x="3646528" y="5948046"/>
            <a:ext cx="904890" cy="707886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dirty="0">
                <a:solidFill>
                  <a:prstClr val="black"/>
                </a:solidFill>
                <a:latin typeface="Calibri"/>
              </a:rPr>
              <a:t>m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obile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app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8" name="Straight Connector 47"/>
          <p:cNvCxnSpPr>
            <a:stCxn id="45" idx="0"/>
          </p:cNvCxnSpPr>
          <p:nvPr/>
        </p:nvCxnSpPr>
        <p:spPr>
          <a:xfrm flipV="1">
            <a:off x="4098973" y="4843846"/>
            <a:ext cx="914519" cy="1104200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sp>
        <p:nvSpPr>
          <p:cNvPr id="14" name="TextBox 13"/>
          <p:cNvSpPr txBox="1"/>
          <p:nvPr/>
        </p:nvSpPr>
        <p:spPr>
          <a:xfrm>
            <a:off x="3646528" y="289645"/>
            <a:ext cx="1265441" cy="707886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dirty="0">
                <a:solidFill>
                  <a:prstClr val="black"/>
                </a:solidFill>
                <a:latin typeface="Calibri"/>
              </a:rPr>
              <a:t>learning &amp;</a:t>
            </a:r>
          </a:p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prediction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34495" y="289645"/>
            <a:ext cx="1928683" cy="707886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station &amp;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subscription </a:t>
            </a:r>
            <a:r>
              <a:rPr lang="en-US" sz="2000" dirty="0" err="1" smtClean="0">
                <a:solidFill>
                  <a:prstClr val="black"/>
                </a:solidFill>
                <a:latin typeface="Calibri"/>
              </a:rPr>
              <a:t>mgt</a:t>
            </a:r>
            <a:endParaRPr lang="en-US" sz="2000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76614" y="289645"/>
            <a:ext cx="1528609" cy="707886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dirty="0">
                <a:solidFill>
                  <a:prstClr val="black"/>
                </a:solidFill>
                <a:latin typeface="Calibri"/>
              </a:rPr>
              <a:t>alerts &amp;</a:t>
            </a:r>
          </a:p>
          <a:p>
            <a:r>
              <a:rPr lang="en-US" dirty="0">
                <a:solidFill>
                  <a:prstClr val="black"/>
                </a:solidFill>
                <a:latin typeface="Calibri"/>
              </a:rPr>
              <a:t>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24" y="2139235"/>
            <a:ext cx="1426039" cy="801253"/>
          </a:xfrm>
          <a:prstGeom prst="rect">
            <a:avLst/>
          </a:prstGeom>
        </p:spPr>
      </p:pic>
      <p:sp>
        <p:nvSpPr>
          <p:cNvPr id="19" name="Cloud 18"/>
          <p:cNvSpPr/>
          <p:nvPr/>
        </p:nvSpPr>
        <p:spPr>
          <a:xfrm>
            <a:off x="3646527" y="4120976"/>
            <a:ext cx="5216651" cy="803836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Verdana"/>
              </a:rPr>
              <a:t>wireless &amp; </a:t>
            </a:r>
            <a:r>
              <a:rPr lang="en-US" dirty="0" err="1" smtClean="0">
                <a:solidFill>
                  <a:srgbClr val="000000"/>
                </a:solidFill>
                <a:latin typeface="Verdana"/>
              </a:rPr>
              <a:t>wireline</a:t>
            </a:r>
            <a:r>
              <a:rPr lang="en-US" dirty="0" smtClean="0">
                <a:solidFill>
                  <a:srgbClr val="000000"/>
                </a:solidFill>
                <a:latin typeface="Verdana"/>
              </a:rPr>
              <a:t> network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203798" y="5122445"/>
            <a:ext cx="9945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prstClr val="black"/>
                </a:solidFill>
                <a:latin typeface="Calibri"/>
              </a:rPr>
              <a:t>OpenADR</a:t>
            </a: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 </a:t>
            </a:r>
          </a:p>
          <a:p>
            <a:pPr algn="ctr"/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2.0</a:t>
            </a:r>
          </a:p>
        </p:txBody>
      </p:sp>
      <p:sp>
        <p:nvSpPr>
          <p:cNvPr id="51" name="TextBox 50"/>
          <p:cNvSpPr txBox="1"/>
          <p:nvPr/>
        </p:nvSpPr>
        <p:spPr>
          <a:xfrm rot="1969751">
            <a:off x="7071925" y="5062085"/>
            <a:ext cx="1325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prstClr val="black"/>
                </a:solidFill>
                <a:latin typeface="Calibri"/>
              </a:rPr>
              <a:t>OpenADR</a:t>
            </a: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 2.0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47683" y="50312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46527" y="3181940"/>
            <a:ext cx="5216651" cy="400110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dirty="0">
                <a:solidFill>
                  <a:prstClr val="black"/>
                </a:solidFill>
                <a:latin typeface="Calibri"/>
              </a:rPr>
              <a:t>communication &amp; interfaces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962969" y="4133873"/>
            <a:ext cx="1566494" cy="91522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c</a:t>
            </a: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ontrol &amp;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optimization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(LMC)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64" y="5217362"/>
            <a:ext cx="468383" cy="46838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61132" y="5201514"/>
            <a:ext cx="468383" cy="46838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571905" y="2565518"/>
            <a:ext cx="580003" cy="0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sp>
        <p:nvSpPr>
          <p:cNvPr id="50" name="TextBox 49"/>
          <p:cNvSpPr txBox="1"/>
          <p:nvPr/>
        </p:nvSpPr>
        <p:spPr>
          <a:xfrm>
            <a:off x="15944" y="5440"/>
            <a:ext cx="2577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alibri"/>
              </a:rPr>
              <a:t>Software design</a:t>
            </a:r>
            <a:endParaRPr lang="en-US" sz="2800" b="1" dirty="0">
              <a:solidFill>
                <a:srgbClr val="0000FF"/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8718" y="5893285"/>
            <a:ext cx="653229" cy="972201"/>
            <a:chOff x="278718" y="5893285"/>
            <a:chExt cx="653229" cy="972201"/>
          </a:xfrm>
        </p:grpSpPr>
        <p:pic>
          <p:nvPicPr>
            <p:cNvPr id="44" name="Picture 43" descr="C:\Users\Melissa.DUARTE\Desktop\ecar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18" y="6259097"/>
              <a:ext cx="653229" cy="60638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75486" y="5937528"/>
              <a:ext cx="353939" cy="265454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2362250" y="5885799"/>
            <a:ext cx="653229" cy="972201"/>
            <a:chOff x="278718" y="5893285"/>
            <a:chExt cx="653229" cy="972201"/>
          </a:xfrm>
        </p:grpSpPr>
        <p:pic>
          <p:nvPicPr>
            <p:cNvPr id="58" name="Picture 57" descr="C:\Users\Melissa.DUARTE\Desktop\ecar.pn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18" y="6259097"/>
              <a:ext cx="653229" cy="60638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475486" y="5937528"/>
              <a:ext cx="353939" cy="265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8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38796" y="1189192"/>
            <a:ext cx="5992995" cy="2443728"/>
            <a:chOff x="2907107" y="1066800"/>
            <a:chExt cx="5992995" cy="244372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975" y="1178073"/>
              <a:ext cx="3942719" cy="221778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9766" y="1178073"/>
              <a:ext cx="1667315" cy="222308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2907107" y="1066800"/>
              <a:ext cx="5992995" cy="2443728"/>
            </a:xfrm>
            <a:prstGeom prst="rect">
              <a:avLst/>
            </a:prstGeom>
            <a:noFill/>
            <a:ln w="9525" cap="flat" cmpd="sng" algn="ctr">
              <a:solidFill>
                <a:srgbClr val="A3B2C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1920" y="1180241"/>
            <a:ext cx="1888469" cy="2443728"/>
            <a:chOff x="299512" y="1073148"/>
            <a:chExt cx="1888469" cy="24437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9271" y="1455421"/>
              <a:ext cx="2218780" cy="166408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 bwMode="auto">
            <a:xfrm>
              <a:off x="299512" y="1073148"/>
              <a:ext cx="1888469" cy="2443728"/>
            </a:xfrm>
            <a:prstGeom prst="rect">
              <a:avLst/>
            </a:prstGeom>
            <a:noFill/>
            <a:ln w="9525" cap="flat" cmpd="sng" algn="ctr">
              <a:solidFill>
                <a:srgbClr val="A3B2C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21920" y="4090363"/>
            <a:ext cx="8309871" cy="2443728"/>
            <a:chOff x="421920" y="4136260"/>
            <a:chExt cx="8309871" cy="244372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56" y="4269413"/>
              <a:ext cx="2958375" cy="221878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48966" y="4536062"/>
              <a:ext cx="2231008" cy="167325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651" y="4269413"/>
              <a:ext cx="2958375" cy="221878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 bwMode="auto">
            <a:xfrm>
              <a:off x="421920" y="4136260"/>
              <a:ext cx="8309871" cy="2443728"/>
            </a:xfrm>
            <a:prstGeom prst="rect">
              <a:avLst/>
            </a:prstGeom>
            <a:noFill/>
            <a:ln w="9525" cap="flat" cmpd="sng" algn="ctr">
              <a:solidFill>
                <a:srgbClr val="A3B2C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Indoor or outdoor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3209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32620" y="4056677"/>
            <a:ext cx="5320391" cy="2514314"/>
            <a:chOff x="891239" y="598161"/>
            <a:chExt cx="7391400" cy="4432300"/>
          </a:xfrm>
        </p:grpSpPr>
        <p:grpSp>
          <p:nvGrpSpPr>
            <p:cNvPr id="27" name="Group 26"/>
            <p:cNvGrpSpPr/>
            <p:nvPr/>
          </p:nvGrpSpPr>
          <p:grpSpPr>
            <a:xfrm>
              <a:off x="891239" y="598161"/>
              <a:ext cx="7391400" cy="4432300"/>
              <a:chOff x="711947" y="493574"/>
              <a:chExt cx="7391400" cy="44323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1947" y="493574"/>
                <a:ext cx="7391400" cy="4432300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4420818" y="711803"/>
                <a:ext cx="610135" cy="551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64C8FF"/>
                    </a:solidFill>
                  </a:rPr>
                  <a:t>PV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009367" y="817733"/>
                <a:ext cx="1924073" cy="922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E0A450"/>
                    </a:solidFill>
                  </a:rPr>
                  <a:t>charging rate</a:t>
                </a:r>
              </a:p>
              <a:p>
                <a:r>
                  <a:rPr lang="en-US" sz="1400" dirty="0">
                    <a:solidFill>
                      <a:srgbClr val="E0A450"/>
                    </a:solidFill>
                  </a:rPr>
                  <a:t>(EVSE)</a:t>
                </a:r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 bwMode="auto">
            <a:xfrm flipH="1">
              <a:off x="5528234" y="1493775"/>
              <a:ext cx="690307" cy="6127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E0A45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6" name="TextBox 35"/>
          <p:cNvSpPr txBox="1"/>
          <p:nvPr/>
        </p:nvSpPr>
        <p:spPr>
          <a:xfrm>
            <a:off x="5784460" y="2004714"/>
            <a:ext cx="3139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Fair sharing, Aug 2016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Real-time </a:t>
            </a:r>
            <a:r>
              <a:rPr lang="en-US" dirty="0" smtClean="0"/>
              <a:t>adaptation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84460" y="4762647"/>
            <a:ext cx="3291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 capability, Oct 2016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Capability to track PV</a:t>
            </a:r>
          </a:p>
          <a:p>
            <a:r>
              <a:rPr lang="en-US" dirty="0"/>
              <a:t>	generation in real time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JPL demo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73656" y="1066800"/>
            <a:ext cx="5279355" cy="2836352"/>
            <a:chOff x="-6" y="1222859"/>
            <a:chExt cx="9144006" cy="502872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92540"/>
              <a:ext cx="9144000" cy="495904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-6" y="1222859"/>
              <a:ext cx="741867" cy="409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rgbClr val="008000"/>
                  </a:solidFill>
                </a:rPr>
                <a:t>30A</a:t>
              </a:r>
              <a:endParaRPr lang="en-US" sz="900" dirty="0">
                <a:solidFill>
                  <a:srgbClr val="008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9580" y="1937034"/>
              <a:ext cx="741867" cy="409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rgbClr val="008000"/>
                  </a:solidFill>
                </a:rPr>
                <a:t>24A</a:t>
              </a:r>
              <a:endParaRPr lang="en-US" sz="900" dirty="0">
                <a:solidFill>
                  <a:srgbClr val="008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9549" y="3044473"/>
              <a:ext cx="764079" cy="436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rgbClr val="E0A450"/>
                  </a:solidFill>
                </a:rPr>
                <a:t>16A</a:t>
              </a:r>
              <a:endParaRPr lang="en-US" sz="1000" dirty="0">
                <a:solidFill>
                  <a:srgbClr val="E0A45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69942" y="4313722"/>
              <a:ext cx="612893" cy="436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3366FF"/>
                  </a:solidFill>
                </a:rPr>
                <a:t>8</a:t>
              </a:r>
              <a:r>
                <a:rPr lang="en-US" sz="1000" dirty="0" smtClean="0">
                  <a:solidFill>
                    <a:srgbClr val="3366FF"/>
                  </a:solidFill>
                </a:rPr>
                <a:t>A</a:t>
              </a:r>
              <a:endParaRPr lang="en-US" sz="1000" dirty="0">
                <a:solidFill>
                  <a:srgbClr val="33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8735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09" y="1463244"/>
            <a:ext cx="8563133" cy="399106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84058" y="5798119"/>
            <a:ext cx="566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Real</a:t>
            </a:r>
            <a:r>
              <a:rPr lang="en-US" dirty="0"/>
              <a:t>-time monitoring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Deployed on ACN </a:t>
            </a:r>
            <a:r>
              <a:rPr lang="en-US" dirty="0" smtClean="0"/>
              <a:t>cloud </a:t>
            </a:r>
            <a:r>
              <a:rPr lang="en-US" dirty="0"/>
              <a:t>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65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benefits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838200" y="1122635"/>
            <a:ext cx="8035785" cy="5200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Provide target charging capacity at 30%-60% lower costs</a:t>
            </a:r>
            <a:endParaRPr lang="en-US" sz="2400" dirty="0"/>
          </a:p>
          <a:p>
            <a:pPr lvl="1">
              <a:buClr>
                <a:srgbClr val="CC0000"/>
              </a:buClr>
            </a:pPr>
            <a:r>
              <a:rPr lang="en-US" sz="2000" dirty="0" smtClean="0">
                <a:solidFill>
                  <a:srgbClr val="000000"/>
                </a:solidFill>
              </a:rPr>
              <a:t>infrastructure costs</a:t>
            </a:r>
          </a:p>
          <a:p>
            <a:pPr lvl="1">
              <a:buClr>
                <a:srgbClr val="CC0000"/>
              </a:buClr>
            </a:pPr>
            <a:r>
              <a:rPr lang="en-US" sz="2000" dirty="0">
                <a:solidFill>
                  <a:srgbClr val="000000"/>
                </a:solidFill>
              </a:rPr>
              <a:t>o</a:t>
            </a:r>
            <a:r>
              <a:rPr lang="en-US" sz="2000" dirty="0" smtClean="0">
                <a:solidFill>
                  <a:srgbClr val="000000"/>
                </a:solidFill>
              </a:rPr>
              <a:t>perating costs (demand charges)</a:t>
            </a:r>
          </a:p>
          <a:p>
            <a:pPr lvl="1">
              <a:buClr>
                <a:srgbClr val="CC0000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Flexibility in implementing operator objectives</a:t>
            </a:r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in electricity bill</a:t>
            </a:r>
          </a:p>
          <a:p>
            <a:pPr lvl="1"/>
            <a:r>
              <a:rPr lang="en-US" sz="2000" dirty="0"/>
              <a:t>min </a:t>
            </a:r>
            <a:r>
              <a:rPr lang="en-US" sz="2000" dirty="0" smtClean="0"/>
              <a:t>charging time</a:t>
            </a:r>
            <a:endParaRPr lang="en-US" sz="2000" dirty="0"/>
          </a:p>
          <a:p>
            <a:pPr lvl="1"/>
            <a:r>
              <a:rPr lang="en-US" sz="2000" dirty="0" smtClean="0"/>
              <a:t>max asset utilization</a:t>
            </a:r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ax system robustness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Potential for providing DR/ancillary services</a:t>
            </a:r>
          </a:p>
          <a:p>
            <a:pPr lvl="1"/>
            <a:r>
              <a:rPr lang="en-US" sz="2000" dirty="0" smtClean="0"/>
              <a:t>Help distribution grid operation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01365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>
            <a:stCxn id="91" idx="1"/>
          </p:cNvCxnSpPr>
          <p:nvPr/>
        </p:nvCxnSpPr>
        <p:spPr>
          <a:xfrm flipH="1">
            <a:off x="6361045" y="3310790"/>
            <a:ext cx="457461" cy="10221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cxnSp>
        <p:nvCxnSpPr>
          <p:cNvPr id="48" name="Straight Connector 47"/>
          <p:cNvCxnSpPr>
            <a:stCxn id="2" idx="0"/>
          </p:cNvCxnSpPr>
          <p:nvPr/>
        </p:nvCxnSpPr>
        <p:spPr>
          <a:xfrm flipV="1">
            <a:off x="1884353" y="4078266"/>
            <a:ext cx="408480" cy="792147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sp>
        <p:nvSpPr>
          <p:cNvPr id="40" name="TextBox 39"/>
          <p:cNvSpPr txBox="1"/>
          <p:nvPr/>
        </p:nvSpPr>
        <p:spPr>
          <a:xfrm>
            <a:off x="2739279" y="43972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8694" y="4683104"/>
            <a:ext cx="108426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dirty="0" smtClean="0"/>
              <a:t>. . .  </a:t>
            </a:r>
            <a:endParaRPr lang="en-US" sz="5800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663294" y="1263968"/>
            <a:ext cx="0" cy="606777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grpSp>
        <p:nvGrpSpPr>
          <p:cNvPr id="53" name="Group 52"/>
          <p:cNvGrpSpPr/>
          <p:nvPr/>
        </p:nvGrpSpPr>
        <p:grpSpPr>
          <a:xfrm>
            <a:off x="1010480" y="1863689"/>
            <a:ext cx="5348106" cy="2533587"/>
            <a:chOff x="29199" y="2185800"/>
            <a:chExt cx="6481638" cy="4527088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805" y="2185801"/>
              <a:ext cx="5985982" cy="4527087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2609019" y="491836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11933" y="5699990"/>
              <a:ext cx="1493763" cy="903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prstClr val="black"/>
                  </a:solidFill>
                  <a:latin typeface="Calibri"/>
                </a:rPr>
                <a:t>d</a:t>
              </a:r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istribution</a:t>
              </a:r>
            </a:p>
            <a:p>
              <a:pPr algn="r"/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grid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76954" y="5699990"/>
              <a:ext cx="1611259" cy="903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transmission</a:t>
              </a:r>
            </a:p>
            <a:p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grid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4184675" y="5218534"/>
              <a:ext cx="0" cy="1494354"/>
            </a:xfrm>
            <a:prstGeom prst="line">
              <a:avLst/>
            </a:prstGeom>
            <a:ln w="19050" cmpd="sng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ounded Rectangle 76"/>
            <p:cNvSpPr/>
            <p:nvPr/>
          </p:nvSpPr>
          <p:spPr>
            <a:xfrm>
              <a:off x="29199" y="2185800"/>
              <a:ext cx="6481638" cy="4527087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96512" y="179914"/>
            <a:ext cx="2103308" cy="1170901"/>
            <a:chOff x="1162025" y="462487"/>
            <a:chExt cx="2103308" cy="1170901"/>
          </a:xfrm>
          <a:effectLst/>
        </p:grpSpPr>
        <p:sp>
          <p:nvSpPr>
            <p:cNvPr id="69" name="Rounded Rectangle 68"/>
            <p:cNvSpPr/>
            <p:nvPr/>
          </p:nvSpPr>
          <p:spPr>
            <a:xfrm>
              <a:off x="1162025" y="462487"/>
              <a:ext cx="2103308" cy="117090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487962" y="1275357"/>
              <a:ext cx="1359997" cy="30020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>
                  <a:solidFill>
                    <a:srgbClr val="0000FF"/>
                  </a:solidFill>
                </a:rPr>
                <a:t>PF cloud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0296021"/>
                </p:ext>
              </p:extLst>
            </p:nvPr>
          </p:nvGraphicFramePr>
          <p:xfrm>
            <a:off x="1288938" y="592760"/>
            <a:ext cx="1851025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" name="Equation" r:id="rId4" imgW="1651000" imgH="596900" progId="Equation.3">
                    <p:embed/>
                  </p:oleObj>
                </mc:Choice>
                <mc:Fallback>
                  <p:oleObj name="Equation" r:id="rId4" imgW="1651000" imgH="596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288938" y="592760"/>
                          <a:ext cx="1851025" cy="668337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1" name="TextBox 80"/>
          <p:cNvSpPr txBox="1"/>
          <p:nvPr/>
        </p:nvSpPr>
        <p:spPr>
          <a:xfrm>
            <a:off x="4152958" y="984562"/>
            <a:ext cx="126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ACN input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3687369" y="1175316"/>
            <a:ext cx="422992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headEnd type="none"/>
            <a:tailEnd type="triangle"/>
          </a:ln>
        </p:spPr>
      </p:cxnSp>
      <p:sp>
        <p:nvSpPr>
          <p:cNvPr id="83" name="TextBox 82"/>
          <p:cNvSpPr txBox="1"/>
          <p:nvPr/>
        </p:nvSpPr>
        <p:spPr>
          <a:xfrm>
            <a:off x="4110361" y="187394"/>
            <a:ext cx="1247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libri"/>
              </a:rPr>
              <a:t>u</a:t>
            </a: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tility input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H="1">
            <a:off x="3699820" y="399860"/>
            <a:ext cx="422992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headEnd type="none"/>
            <a:tailEnd type="triangle"/>
          </a:ln>
        </p:spPr>
      </p:cxnSp>
      <p:sp>
        <p:nvSpPr>
          <p:cNvPr id="85" name="TextBox 84"/>
          <p:cNvSpPr txBox="1"/>
          <p:nvPr/>
        </p:nvSpPr>
        <p:spPr>
          <a:xfrm>
            <a:off x="4142103" y="568902"/>
            <a:ext cx="1042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ISO input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H="1">
            <a:off x="3699820" y="759656"/>
            <a:ext cx="422992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headEnd type="none"/>
            <a:tailEnd type="triangle"/>
          </a:ln>
        </p:spPr>
      </p:cxnSp>
      <p:cxnSp>
        <p:nvCxnSpPr>
          <p:cNvPr id="64" name="Straight Connector 63"/>
          <p:cNvCxnSpPr>
            <a:endCxn id="18" idx="2"/>
          </p:cNvCxnSpPr>
          <p:nvPr/>
        </p:nvCxnSpPr>
        <p:spPr>
          <a:xfrm flipV="1">
            <a:off x="6308557" y="1358296"/>
            <a:ext cx="1527038" cy="785285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grpSp>
        <p:nvGrpSpPr>
          <p:cNvPr id="3" name="Group 2"/>
          <p:cNvGrpSpPr/>
          <p:nvPr/>
        </p:nvGrpSpPr>
        <p:grpSpPr>
          <a:xfrm>
            <a:off x="6760692" y="187394"/>
            <a:ext cx="2149806" cy="1170902"/>
            <a:chOff x="4102689" y="538162"/>
            <a:chExt cx="2149806" cy="1170902"/>
          </a:xfrm>
        </p:grpSpPr>
        <p:graphicFrame>
          <p:nvGraphicFramePr>
            <p:cNvPr id="87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7398756"/>
                </p:ext>
              </p:extLst>
            </p:nvPr>
          </p:nvGraphicFramePr>
          <p:xfrm>
            <a:off x="4245705" y="668435"/>
            <a:ext cx="1851025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" name="Equation" r:id="rId6" imgW="1651000" imgH="596900" progId="Equation.3">
                    <p:embed/>
                  </p:oleObj>
                </mc:Choice>
                <mc:Fallback>
                  <p:oleObj name="Equation" r:id="rId6" imgW="1651000" imgH="596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245705" y="668435"/>
                          <a:ext cx="1851025" cy="668337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" name="TextBox 87"/>
            <p:cNvSpPr txBox="1"/>
            <p:nvPr/>
          </p:nvSpPr>
          <p:spPr>
            <a:xfrm>
              <a:off x="4502734" y="1301111"/>
              <a:ext cx="1217864" cy="400110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</a:lstStyle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u</a:t>
              </a:r>
              <a:r>
                <a:rPr lang="en-US" dirty="0" smtClean="0">
                  <a:solidFill>
                    <a:prstClr val="black"/>
                  </a:solidFill>
                  <a:latin typeface="Calibri"/>
                </a:rPr>
                <a:t>tilities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02689" y="538162"/>
              <a:ext cx="2149806" cy="1170902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18506" y="2679566"/>
            <a:ext cx="2162670" cy="1262447"/>
            <a:chOff x="6595770" y="542773"/>
            <a:chExt cx="2162670" cy="1262447"/>
          </a:xfrm>
        </p:grpSpPr>
        <p:graphicFrame>
          <p:nvGraphicFramePr>
            <p:cNvPr id="89" name="Object 8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4308751"/>
                </p:ext>
              </p:extLst>
            </p:nvPr>
          </p:nvGraphicFramePr>
          <p:xfrm>
            <a:off x="6762222" y="709503"/>
            <a:ext cx="1849437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4" name="Equation" r:id="rId8" imgW="1651000" imgH="596900" progId="Equation.3">
                    <p:embed/>
                  </p:oleObj>
                </mc:Choice>
                <mc:Fallback>
                  <p:oleObj name="Equation" r:id="rId8" imgW="1651000" imgH="596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762222" y="709503"/>
                          <a:ext cx="1849437" cy="669925"/>
                        </a:xfrm>
                        <a:prstGeom prst="rect">
                          <a:avLst/>
                        </a:prstGeom>
                        <a:ln>
                          <a:solidFill>
                            <a:schemeClr val="bg1">
                              <a:lumMod val="65000"/>
                            </a:schemeClr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TextBox 89"/>
            <p:cNvSpPr txBox="1"/>
            <p:nvPr/>
          </p:nvSpPr>
          <p:spPr>
            <a:xfrm>
              <a:off x="6900129" y="1397268"/>
              <a:ext cx="1545994" cy="400110"/>
            </a:xfrm>
            <a:prstGeom prst="rect">
              <a:avLst/>
            </a:prstGeom>
            <a:noFill/>
            <a:ln w="28575" cmpd="sng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</a:lstStyle>
            <a:p>
              <a:r>
                <a:rPr lang="en-US" dirty="0" smtClean="0">
                  <a:solidFill>
                    <a:prstClr val="black"/>
                  </a:solidFill>
                  <a:latin typeface="Calibri"/>
                </a:rPr>
                <a:t>ISO markets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595770" y="542773"/>
              <a:ext cx="2162670" cy="1262447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0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92" name="Straight Connector 91"/>
          <p:cNvCxnSpPr/>
          <p:nvPr/>
        </p:nvCxnSpPr>
        <p:spPr>
          <a:xfrm flipH="1" flipV="1">
            <a:off x="4902872" y="4397878"/>
            <a:ext cx="651577" cy="707576"/>
          </a:xfrm>
          <a:prstGeom prst="line">
            <a:avLst/>
          </a:prstGeom>
          <a:noFill/>
          <a:ln w="28575" cmpd="sng">
            <a:solidFill>
              <a:schemeClr val="tx1"/>
            </a:solidFill>
          </a:ln>
        </p:spPr>
      </p:cxnSp>
      <p:sp>
        <p:nvSpPr>
          <p:cNvPr id="94" name="TextBox 93"/>
          <p:cNvSpPr txBox="1"/>
          <p:nvPr/>
        </p:nvSpPr>
        <p:spPr>
          <a:xfrm>
            <a:off x="5550439" y="43978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80220" y="4870413"/>
            <a:ext cx="2011161" cy="2040278"/>
            <a:chOff x="880220" y="4870413"/>
            <a:chExt cx="2011161" cy="2040278"/>
          </a:xfrm>
        </p:grpSpPr>
        <p:sp>
          <p:nvSpPr>
            <p:cNvPr id="47" name="TextBox 46"/>
            <p:cNvSpPr txBox="1"/>
            <p:nvPr/>
          </p:nvSpPr>
          <p:spPr>
            <a:xfrm>
              <a:off x="880220" y="6325915"/>
              <a:ext cx="83537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d</a:t>
              </a:r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river</a:t>
              </a:r>
            </a:p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input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08242" y="4870413"/>
              <a:ext cx="1552222" cy="1125034"/>
              <a:chOff x="945443" y="5136764"/>
              <a:chExt cx="1552222" cy="1125034"/>
            </a:xfrm>
            <a:effectLst/>
          </p:grpSpPr>
          <p:sp>
            <p:nvSpPr>
              <p:cNvPr id="2" name="Rounded Rectangle 1"/>
              <p:cNvSpPr/>
              <p:nvPr/>
            </p:nvSpPr>
            <p:spPr>
              <a:xfrm>
                <a:off x="945443" y="5136764"/>
                <a:ext cx="1552222" cy="1125034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385250" y="5886954"/>
                <a:ext cx="59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FF"/>
                    </a:solidFill>
                    <a:latin typeface="Calibri"/>
                  </a:rPr>
                  <a:t>ACN</a:t>
                </a:r>
                <a:endParaRPr lang="en-US" b="1" dirty="0">
                  <a:solidFill>
                    <a:srgbClr val="0000FF"/>
                  </a:solidFill>
                  <a:latin typeface="Calibri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9977" y="5275487"/>
                <a:ext cx="1298783" cy="645594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  <p:sp>
          <p:nvSpPr>
            <p:cNvPr id="79" name="TextBox 78"/>
            <p:cNvSpPr txBox="1"/>
            <p:nvPr/>
          </p:nvSpPr>
          <p:spPr>
            <a:xfrm>
              <a:off x="1923445" y="6308486"/>
              <a:ext cx="96793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PF cloud </a:t>
              </a:r>
            </a:p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input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1308765" y="5989935"/>
              <a:ext cx="0" cy="33598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headEnd type="triangle"/>
              <a:tailEnd type="none"/>
            </a:ln>
          </p:spPr>
        </p:cxnSp>
        <p:cxnSp>
          <p:nvCxnSpPr>
            <p:cNvPr id="56" name="Straight Connector 55"/>
            <p:cNvCxnSpPr/>
            <p:nvPr/>
          </p:nvCxnSpPr>
          <p:spPr>
            <a:xfrm>
              <a:off x="2405552" y="5999301"/>
              <a:ext cx="0" cy="33598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headEnd type="triangle"/>
              <a:tailEnd type="none"/>
            </a:ln>
          </p:spPr>
        </p:cxnSp>
      </p:grpSp>
      <p:grpSp>
        <p:nvGrpSpPr>
          <p:cNvPr id="58" name="Group 57"/>
          <p:cNvGrpSpPr/>
          <p:nvPr/>
        </p:nvGrpSpPr>
        <p:grpSpPr>
          <a:xfrm>
            <a:off x="4374064" y="4870413"/>
            <a:ext cx="2011161" cy="2040278"/>
            <a:chOff x="880220" y="4870413"/>
            <a:chExt cx="2011161" cy="2040278"/>
          </a:xfrm>
        </p:grpSpPr>
        <p:sp>
          <p:nvSpPr>
            <p:cNvPr id="59" name="TextBox 58"/>
            <p:cNvSpPr txBox="1"/>
            <p:nvPr/>
          </p:nvSpPr>
          <p:spPr>
            <a:xfrm>
              <a:off x="880220" y="6325915"/>
              <a:ext cx="83537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d</a:t>
              </a:r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river</a:t>
              </a:r>
            </a:p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input</a:t>
              </a: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108242" y="4870413"/>
              <a:ext cx="1552222" cy="1125034"/>
              <a:chOff x="945443" y="5136764"/>
              <a:chExt cx="1552222" cy="1125034"/>
            </a:xfrm>
            <a:effectLst/>
          </p:grpSpPr>
          <p:sp>
            <p:nvSpPr>
              <p:cNvPr id="66" name="Rounded Rectangle 65"/>
              <p:cNvSpPr/>
              <p:nvPr/>
            </p:nvSpPr>
            <p:spPr>
              <a:xfrm>
                <a:off x="945443" y="5136764"/>
                <a:ext cx="1552222" cy="1125034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385250" y="5886954"/>
                <a:ext cx="59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FF"/>
                    </a:solidFill>
                    <a:latin typeface="Calibri"/>
                  </a:rPr>
                  <a:t>ACN</a:t>
                </a:r>
                <a:endParaRPr lang="en-US" b="1" dirty="0">
                  <a:solidFill>
                    <a:srgbClr val="0000FF"/>
                  </a:solidFill>
                  <a:latin typeface="Calibri"/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9977" y="5275487"/>
                <a:ext cx="1298783" cy="645594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  <p:sp>
          <p:nvSpPr>
            <p:cNvPr id="61" name="TextBox 60"/>
            <p:cNvSpPr txBox="1"/>
            <p:nvPr/>
          </p:nvSpPr>
          <p:spPr>
            <a:xfrm>
              <a:off x="1923445" y="6308486"/>
              <a:ext cx="96793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PF cloud </a:t>
              </a:r>
            </a:p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input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308765" y="5989935"/>
              <a:ext cx="0" cy="33598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headEnd type="triangle"/>
              <a:tailEnd type="none"/>
            </a:ln>
          </p:spPr>
        </p:cxnSp>
        <p:cxnSp>
          <p:nvCxnSpPr>
            <p:cNvPr id="65" name="Straight Connector 64"/>
            <p:cNvCxnSpPr/>
            <p:nvPr/>
          </p:nvCxnSpPr>
          <p:spPr>
            <a:xfrm>
              <a:off x="2405552" y="5999301"/>
              <a:ext cx="0" cy="335980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headEnd type="triangle"/>
              <a:tailEnd type="none"/>
            </a:ln>
          </p:spPr>
        </p:cxnSp>
      </p:grpSp>
    </p:spTree>
    <p:extLst>
      <p:ext uri="{BB962C8B-B14F-4D97-AF65-F5344CB8AC3E}">
        <p14:creationId xmlns:p14="http://schemas.microsoft.com/office/powerpoint/2010/main" val="386081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emo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2649" y="674617"/>
            <a:ext cx="8476551" cy="5789255"/>
          </a:xfrm>
        </p:spPr>
      </p:pic>
      <p:sp>
        <p:nvSpPr>
          <p:cNvPr id="7" name="TextBox 6"/>
          <p:cNvSpPr txBox="1"/>
          <p:nvPr/>
        </p:nvSpPr>
        <p:spPr>
          <a:xfrm>
            <a:off x="388335" y="6103324"/>
            <a:ext cx="2151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Karl </a:t>
            </a:r>
            <a:r>
              <a:rPr lang="en-US" sz="1200" dirty="0" err="1" smtClean="0"/>
              <a:t>Erliksson</a:t>
            </a:r>
            <a:r>
              <a:rPr lang="en-US" sz="1200" dirty="0" smtClean="0"/>
              <a:t> 2016 SURF</a:t>
            </a:r>
            <a:endParaRPr lang="en-US" sz="1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Simulation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57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4572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sz="3600" dirty="0" smtClean="0">
                <a:ea typeface="宋体" pitchFamily="2" charset="-122"/>
              </a:rPr>
              <a:t>Backup Slides</a:t>
            </a:r>
            <a:endParaRPr lang="en-US" sz="3600" dirty="0" smtClean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20574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30" tIns="45716" rIns="91430" bIns="45716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5138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67252"/>
          <a:stretch/>
        </p:blipFill>
        <p:spPr>
          <a:xfrm>
            <a:off x="55542" y="367612"/>
            <a:ext cx="8192820" cy="3609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4167" y="3644729"/>
            <a:ext cx="1446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data: CAgarage2016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7318879" y="692020"/>
            <a:ext cx="180905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Daily peak power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without adaption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77677" y="3311940"/>
            <a:ext cx="18070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Daily peak power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with adaptation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490902" y="1002562"/>
            <a:ext cx="788973" cy="173263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796633" y="3033629"/>
            <a:ext cx="658500" cy="329231"/>
          </a:xfrm>
          <a:prstGeom prst="straightConnector1">
            <a:avLst/>
          </a:prstGeom>
          <a:ln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69228" y="4126105"/>
            <a:ext cx="4069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rgbClr val="0000FF"/>
                </a:solidFill>
              </a:rPr>
              <a:t>ACN benefit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Caltech data (Feb – May, 2016)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19" y="5035581"/>
            <a:ext cx="7374516" cy="14304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02463" y="5137567"/>
            <a:ext cx="1234683" cy="1273719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14189" y="6457576"/>
            <a:ext cx="394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 smtClean="0">
                <a:solidFill>
                  <a:srgbClr val="0000FF"/>
                </a:solidFill>
              </a:rPr>
              <a:t>avings = infrastructure, demand charge 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4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gen &amp; transportation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630" b="10333"/>
          <a:stretch/>
        </p:blipFill>
        <p:spPr>
          <a:xfrm>
            <a:off x="879615" y="1066800"/>
            <a:ext cx="4876800" cy="2894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599" t="4905" r="5228" b="4374"/>
          <a:stretch/>
        </p:blipFill>
        <p:spPr>
          <a:xfrm>
            <a:off x="5894974" y="1114556"/>
            <a:ext cx="3097171" cy="28194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879615" y="4156218"/>
            <a:ext cx="6629400" cy="2667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They consume the most energy</a:t>
            </a: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Consumer 2/3 of all energy in US</a:t>
            </a:r>
            <a:endParaRPr lang="en-US" sz="1200" dirty="0" smtClean="0"/>
          </a:p>
          <a:p>
            <a:pPr marL="0" indent="0">
              <a:buNone/>
            </a:pPr>
            <a:r>
              <a:rPr lang="en-US" sz="2400" dirty="0" smtClean="0"/>
              <a:t>They emit the most greenhouse gases</a:t>
            </a:r>
            <a:endParaRPr lang="en-US" sz="2400" dirty="0"/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Emit &gt;1/2 of all greenhouse gases in US</a:t>
            </a:r>
          </a:p>
          <a:p>
            <a:pPr marL="0" indent="0">
              <a:buNone/>
            </a:pPr>
            <a:r>
              <a:rPr lang="en-US" sz="2400" dirty="0" smtClean="0"/>
              <a:t>To drastically reduce greenhouse gases</a:t>
            </a:r>
          </a:p>
          <a:p>
            <a:pPr lvl="1"/>
            <a:r>
              <a:rPr lang="en-US" sz="1800" dirty="0" smtClean="0"/>
              <a:t>Increase renewable generations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Electrify transportation</a:t>
            </a:r>
            <a:endParaRPr 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351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 &amp; charging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879614" y="4074781"/>
            <a:ext cx="8035785" cy="2701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CA 2025 goal</a:t>
            </a: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1.5 million zero emission cars</a:t>
            </a:r>
            <a:endParaRPr lang="en-US" sz="1200" dirty="0" smtClean="0"/>
          </a:p>
          <a:p>
            <a:pPr marL="0" indent="0">
              <a:buNone/>
            </a:pPr>
            <a:r>
              <a:rPr lang="en-US" sz="2400" dirty="0" smtClean="0"/>
              <a:t>Accelerating growth</a:t>
            </a:r>
            <a:endParaRPr lang="en-US" sz="2400" dirty="0"/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2011-2013: EVs have grown by 8x in US </a:t>
            </a:r>
          </a:p>
          <a:p>
            <a:pPr lvl="1">
              <a:buClr>
                <a:srgbClr val="CC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2011-2013: #Public charging stations grown by 7x in US</a:t>
            </a:r>
          </a:p>
          <a:p>
            <a:pPr marL="0" indent="0">
              <a:buNone/>
            </a:pPr>
            <a:r>
              <a:rPr lang="en-US" sz="2400" dirty="0" err="1" smtClean="0"/>
              <a:t>Painpoints</a:t>
            </a:r>
            <a:endParaRPr lang="en-US" sz="2400" dirty="0" smtClean="0"/>
          </a:p>
          <a:p>
            <a:pPr lvl="1"/>
            <a:r>
              <a:rPr lang="en-US" sz="1800" dirty="0" smtClean="0"/>
              <a:t>Overcrowding, EV shuffling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7341" y="1229144"/>
            <a:ext cx="6204503" cy="2523247"/>
            <a:chOff x="380693" y="1339846"/>
            <a:chExt cx="6349036" cy="25339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0719" b="8793"/>
            <a:stretch/>
          </p:blipFill>
          <p:spPr>
            <a:xfrm>
              <a:off x="396445" y="1339846"/>
              <a:ext cx="6333284" cy="2518448"/>
            </a:xfrm>
            <a:prstGeom prst="rect">
              <a:avLst/>
            </a:prstGeom>
            <a:ln>
              <a:solidFill>
                <a:srgbClr val="A3B2C1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380693" y="3442867"/>
              <a:ext cx="10463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source: </a:t>
              </a:r>
            </a:p>
            <a:p>
              <a:r>
                <a:rPr lang="en-US" sz="1050" dirty="0" err="1" smtClean="0"/>
                <a:t>Chargepoint</a:t>
              </a:r>
              <a:endParaRPr lang="en-US" sz="105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39223" y="1209726"/>
            <a:ext cx="2743201" cy="2533205"/>
            <a:chOff x="6339223" y="1292816"/>
            <a:chExt cx="2743201" cy="2533205"/>
          </a:xfrm>
        </p:grpSpPr>
        <p:sp>
          <p:nvSpPr>
            <p:cNvPr id="8" name="TextBox 7"/>
            <p:cNvSpPr txBox="1"/>
            <p:nvPr/>
          </p:nvSpPr>
          <p:spPr>
            <a:xfrm>
              <a:off x="6370011" y="3301186"/>
              <a:ext cx="2097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1</a:t>
              </a:r>
              <a:r>
                <a:rPr lang="en-US" sz="1400" baseline="30000" dirty="0" smtClean="0">
                  <a:solidFill>
                    <a:srgbClr val="0000FF"/>
                  </a:solidFill>
                </a:rPr>
                <a:t>st</a:t>
              </a:r>
              <a:r>
                <a:rPr lang="en-US" sz="1400" dirty="0" smtClean="0">
                  <a:solidFill>
                    <a:srgbClr val="0000FF"/>
                  </a:solidFill>
                </a:rPr>
                <a:t> week reservation: </a:t>
              </a:r>
            </a:p>
            <a:p>
              <a:r>
                <a:rPr lang="en-US" sz="1400" dirty="0" smtClean="0">
                  <a:solidFill>
                    <a:srgbClr val="0000FF"/>
                  </a:solidFill>
                </a:rPr>
                <a:t>325K, $14B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46920" y="1292816"/>
              <a:ext cx="2280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Tesla Model 3 (4/2016)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339223" y="1298750"/>
              <a:ext cx="2743201" cy="2527271"/>
            </a:xfrm>
            <a:prstGeom prst="rect">
              <a:avLst/>
            </a:prstGeom>
            <a:ln>
              <a:solidFill>
                <a:srgbClr val="A3B2C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222" y="1641234"/>
            <a:ext cx="2743201" cy="14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197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4235"/>
            <a:ext cx="8188022" cy="4808187"/>
          </a:xfrm>
        </p:spPr>
        <p:txBody>
          <a:bodyPr/>
          <a:lstStyle/>
          <a:p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Adaptive </a:t>
            </a:r>
            <a:r>
              <a:rPr lang="en-US" sz="2000" dirty="0">
                <a:solidFill>
                  <a:prstClr val="black"/>
                </a:solidFill>
                <a:latin typeface="ArialMT"/>
              </a:rPr>
              <a:t>Charging Network for Electric </a:t>
            </a:r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Vehicles. Dec 2016</a:t>
            </a:r>
          </a:p>
          <a:p>
            <a:pPr marL="33334" indent="0">
              <a:buNone/>
            </a:pPr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      George </a:t>
            </a:r>
            <a:r>
              <a:rPr lang="en-US" sz="2000" dirty="0">
                <a:solidFill>
                  <a:prstClr val="black"/>
                </a:solidFill>
                <a:latin typeface="ArialMT"/>
              </a:rPr>
              <a:t>Lee, Ted Lee, </a:t>
            </a:r>
            <a:r>
              <a:rPr lang="en-US" sz="2000" dirty="0" err="1">
                <a:solidFill>
                  <a:prstClr val="black"/>
                </a:solidFill>
                <a:latin typeface="ArialMT"/>
              </a:rPr>
              <a:t>Zhi</a:t>
            </a:r>
            <a:r>
              <a:rPr lang="en-US" sz="2000" dirty="0">
                <a:solidFill>
                  <a:prstClr val="black"/>
                </a:solidFill>
                <a:latin typeface="ArialMT"/>
              </a:rPr>
              <a:t> Low, Steven H. Low and </a:t>
            </a:r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Christine     </a:t>
            </a:r>
          </a:p>
          <a:p>
            <a:pPr marL="33334" indent="0">
              <a:buNone/>
            </a:pPr>
            <a:r>
              <a:rPr lang="en-US" sz="2000" dirty="0">
                <a:solidFill>
                  <a:prstClr val="black"/>
                </a:solidFill>
                <a:latin typeface="ArialMT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     Ortega, IEEE </a:t>
            </a:r>
            <a:r>
              <a:rPr lang="en-US" sz="2000" dirty="0" err="1" smtClean="0">
                <a:solidFill>
                  <a:prstClr val="black"/>
                </a:solidFill>
                <a:latin typeface="ArialMT"/>
              </a:rPr>
              <a:t>GlobalSIP</a:t>
            </a:r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2000" dirty="0">
                <a:solidFill>
                  <a:prstClr val="black"/>
                </a:solidFill>
                <a:latin typeface="ArialMT"/>
              </a:rPr>
              <a:t>Washington, </a:t>
            </a:r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DC</a:t>
            </a:r>
          </a:p>
          <a:p>
            <a:r>
              <a:rPr lang="en-US" sz="2000" dirty="0">
                <a:solidFill>
                  <a:prstClr val="black"/>
                </a:solidFill>
                <a:latin typeface="ArialMT"/>
              </a:rPr>
              <a:t>Smoothed Least-laxity-first Algorithm for EV Charging. May 2017. Y. </a:t>
            </a:r>
            <a:r>
              <a:rPr lang="en-US" sz="2000" dirty="0" err="1">
                <a:solidFill>
                  <a:prstClr val="black"/>
                </a:solidFill>
                <a:latin typeface="ArialMT"/>
              </a:rPr>
              <a:t>Nakahira</a:t>
            </a:r>
            <a:r>
              <a:rPr lang="en-US" sz="2000" dirty="0">
                <a:solidFill>
                  <a:prstClr val="black"/>
                </a:solidFill>
                <a:latin typeface="ArialMT"/>
              </a:rPr>
              <a:t>, N. Chen, L. Chen and S. H. Low. </a:t>
            </a:r>
          </a:p>
          <a:p>
            <a:pPr marL="0" indent="0">
              <a:buNone/>
            </a:pPr>
            <a:r>
              <a:rPr lang="en-US" sz="2000" dirty="0">
                <a:solidFill>
                  <a:prstClr val="black"/>
                </a:solidFill>
                <a:latin typeface="ArialMT"/>
              </a:rPr>
              <a:t>       </a:t>
            </a:r>
            <a:r>
              <a:rPr lang="en-US" sz="2000" dirty="0" err="1">
                <a:solidFill>
                  <a:prstClr val="black"/>
                </a:solidFill>
                <a:latin typeface="ArialMT"/>
              </a:rPr>
              <a:t>Proc</a:t>
            </a:r>
            <a:r>
              <a:rPr lang="en-US" sz="2000" dirty="0">
                <a:solidFill>
                  <a:prstClr val="black"/>
                </a:solidFill>
                <a:latin typeface="ArialMT"/>
              </a:rPr>
              <a:t>  ACM e-Energy Conference, Hong Kong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Optimal </a:t>
            </a:r>
            <a:r>
              <a:rPr lang="en-US" sz="2000" dirty="0">
                <a:solidFill>
                  <a:prstClr val="black"/>
                </a:solidFill>
                <a:latin typeface="ArialMT"/>
              </a:rPr>
              <a:t>Online Adaptive Electric Vehicle Charging. </a:t>
            </a:r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July 2017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       </a:t>
            </a:r>
            <a:r>
              <a:rPr lang="en-US" sz="2000" dirty="0" err="1" smtClean="0">
                <a:solidFill>
                  <a:prstClr val="black"/>
                </a:solidFill>
                <a:latin typeface="ArialMT"/>
              </a:rPr>
              <a:t>Linqi</a:t>
            </a:r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MT"/>
              </a:rPr>
              <a:t>Guo</a:t>
            </a:r>
            <a:r>
              <a:rPr lang="en-US" sz="2000" dirty="0">
                <a:solidFill>
                  <a:prstClr val="black"/>
                </a:solidFill>
                <a:latin typeface="ArialMT"/>
              </a:rPr>
              <a:t>, Karl F. </a:t>
            </a:r>
            <a:r>
              <a:rPr lang="en-US" sz="2000" dirty="0" err="1">
                <a:solidFill>
                  <a:prstClr val="black"/>
                </a:solidFill>
                <a:latin typeface="ArialMT"/>
              </a:rPr>
              <a:t>Erliksson</a:t>
            </a:r>
            <a:r>
              <a:rPr lang="en-US" sz="2000" dirty="0">
                <a:solidFill>
                  <a:prstClr val="black"/>
                </a:solidFill>
                <a:latin typeface="ArialMT"/>
              </a:rPr>
              <a:t> and Steven H. Low.  </a:t>
            </a:r>
            <a:endParaRPr lang="en-US" sz="2000" dirty="0" smtClean="0">
              <a:solidFill>
                <a:prstClr val="black"/>
              </a:solidFill>
              <a:latin typeface="ArialMT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       </a:t>
            </a:r>
            <a:r>
              <a:rPr lang="en-US" sz="2000" dirty="0">
                <a:solidFill>
                  <a:prstClr val="black"/>
                </a:solidFill>
                <a:latin typeface="ArialMT"/>
              </a:rPr>
              <a:t>Proc. IEEE PES General Meeting, Chicago, IL</a:t>
            </a:r>
          </a:p>
          <a:p>
            <a:pPr marL="0" indent="0">
              <a:buNone/>
            </a:pPr>
            <a:endParaRPr lang="en-US" sz="2000" dirty="0" smtClean="0">
              <a:solidFill>
                <a:prstClr val="black"/>
              </a:solidFill>
              <a:latin typeface="ArialMT"/>
            </a:endParaRPr>
          </a:p>
          <a:p>
            <a:r>
              <a:rPr lang="en-US" sz="2000" dirty="0">
                <a:solidFill>
                  <a:prstClr val="black"/>
                </a:solidFill>
                <a:latin typeface="ArialMT"/>
              </a:rPr>
              <a:t>The National Electric Transportation Infrastructure Working Council (IWC) Meeting, San Francisco, CA, November </a:t>
            </a:r>
            <a:r>
              <a:rPr lang="en-US" sz="2000" dirty="0" smtClean="0">
                <a:solidFill>
                  <a:prstClr val="black"/>
                </a:solidFill>
                <a:latin typeface="ArialMT"/>
              </a:rPr>
              <a:t>2016</a:t>
            </a:r>
            <a:endParaRPr lang="en-US" sz="2000" dirty="0">
              <a:solidFill>
                <a:prstClr val="black"/>
              </a:solidFill>
              <a:latin typeface="ArialM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95540" y="6169759"/>
            <a:ext cx="2751105" cy="675684"/>
            <a:chOff x="2344851" y="4983299"/>
            <a:chExt cx="3522218" cy="87399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3551" y="4983299"/>
              <a:ext cx="1303518" cy="873990"/>
            </a:xfrm>
            <a:prstGeom prst="rect">
              <a:avLst/>
            </a:prstGeom>
          </p:spPr>
        </p:pic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44851" y="5114988"/>
              <a:ext cx="614223" cy="655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7457" y="5114988"/>
              <a:ext cx="611069" cy="6026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73990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5"/>
            <a:ext cx="8077200" cy="4648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Theory and algorithms</a:t>
            </a:r>
            <a:endParaRPr lang="en-US" dirty="0"/>
          </a:p>
          <a:p>
            <a:pPr lvl="1"/>
            <a:r>
              <a:rPr lang="en-US" dirty="0" smtClean="0"/>
              <a:t>Algorithm design</a:t>
            </a:r>
            <a:endParaRPr lang="en-US" dirty="0"/>
          </a:p>
          <a:p>
            <a:pPr lvl="1"/>
            <a:r>
              <a:rPr lang="en-US" dirty="0" smtClean="0"/>
              <a:t>Simulations and analysis</a:t>
            </a:r>
            <a:endParaRPr lang="en-US" dirty="0"/>
          </a:p>
          <a:p>
            <a:pPr marL="1306380" lvl="3" indent="0">
              <a:buNone/>
            </a:pPr>
            <a:endParaRPr lang="en-US" dirty="0" smtClean="0"/>
          </a:p>
          <a:p>
            <a:pPr marL="1306380" lvl="3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ACN </a:t>
            </a:r>
            <a:r>
              <a:rPr lang="en-US" dirty="0" err="1" smtClean="0"/>
              <a:t>testbed</a:t>
            </a:r>
            <a:endParaRPr lang="en-US" dirty="0"/>
          </a:p>
          <a:p>
            <a:pPr lvl="1"/>
            <a:r>
              <a:rPr lang="en-US" dirty="0"/>
              <a:t>System design</a:t>
            </a:r>
          </a:p>
          <a:p>
            <a:pPr lvl="1"/>
            <a:r>
              <a:rPr lang="en-US" dirty="0"/>
              <a:t>Caltech </a:t>
            </a:r>
            <a:r>
              <a:rPr lang="en-US" dirty="0" smtClean="0"/>
              <a:t>pilot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97950" y="6074174"/>
            <a:ext cx="2635039" cy="675684"/>
            <a:chOff x="2493449" y="4983299"/>
            <a:chExt cx="3373620" cy="87399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3551" y="4983299"/>
              <a:ext cx="1303518" cy="873990"/>
            </a:xfrm>
            <a:prstGeom prst="rect">
              <a:avLst/>
            </a:prstGeom>
          </p:spPr>
        </p:pic>
        <p:pic>
          <p:nvPicPr>
            <p:cNvPr id="11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68654" y="5114988"/>
              <a:ext cx="614223" cy="655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3449" y="5114988"/>
              <a:ext cx="611069" cy="60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771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Charging model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573539"/>
              </p:ext>
            </p:extLst>
          </p:nvPr>
        </p:nvGraphicFramePr>
        <p:xfrm>
          <a:off x="885680" y="1245103"/>
          <a:ext cx="5360054" cy="2624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9" name="Equation" r:id="rId3" imgW="1841500" imgH="901700" progId="Equation.3">
                  <p:embed/>
                </p:oleObj>
              </mc:Choice>
              <mc:Fallback>
                <p:oleObj name="Equation" r:id="rId3" imgW="18415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680" y="1245103"/>
                        <a:ext cx="5360054" cy="2624578"/>
                      </a:xfrm>
                      <a:prstGeom prst="rect">
                        <a:avLst/>
                      </a:prstGeom>
                      <a:ln>
                        <a:solidFill>
                          <a:srgbClr val="7F7F7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921290" y="3240561"/>
            <a:ext cx="3304269" cy="60538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4368229"/>
            <a:ext cx="1781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e</a:t>
            </a:r>
            <a:r>
              <a:rPr lang="en-US" dirty="0" smtClean="0">
                <a:solidFill>
                  <a:srgbClr val="0000FF"/>
                </a:solidFill>
              </a:rPr>
              <a:t>nergy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demand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(miles / kWh)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1875388" y="3121859"/>
            <a:ext cx="629086" cy="116327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3014465" y="4390057"/>
            <a:ext cx="1320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rrival /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departure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time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 flipV="1">
            <a:off x="3086082" y="3121859"/>
            <a:ext cx="379825" cy="12681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3465907" y="3121859"/>
            <a:ext cx="379825" cy="12681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768630" y="4390057"/>
            <a:ext cx="1301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eak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harging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r</a:t>
            </a:r>
            <a:r>
              <a:rPr lang="en-US" dirty="0" smtClean="0">
                <a:solidFill>
                  <a:srgbClr val="0000FF"/>
                </a:solidFill>
              </a:rPr>
              <a:t>ate (kW)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 flipV="1">
            <a:off x="4097078" y="3121859"/>
            <a:ext cx="896053" cy="12681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31601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Charging model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960394"/>
              </p:ext>
            </p:extLst>
          </p:nvPr>
        </p:nvGraphicFramePr>
        <p:xfrm>
          <a:off x="885680" y="1245103"/>
          <a:ext cx="5360054" cy="2624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2" name="Equation" r:id="rId3" imgW="1841500" imgH="901700" progId="Equation.3">
                  <p:embed/>
                </p:oleObj>
              </mc:Choice>
              <mc:Fallback>
                <p:oleObj name="Equation" r:id="rId3" imgW="18415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5680" y="1245103"/>
                        <a:ext cx="5360054" cy="2624578"/>
                      </a:xfrm>
                      <a:prstGeom prst="rect">
                        <a:avLst/>
                      </a:prstGeom>
                      <a:ln>
                        <a:solidFill>
                          <a:srgbClr val="7F7F7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560164"/>
              </p:ext>
            </p:extLst>
          </p:nvPr>
        </p:nvGraphicFramePr>
        <p:xfrm>
          <a:off x="935288" y="4762500"/>
          <a:ext cx="561657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3" name="Equation" r:id="rId5" imgW="1930400" imgH="431800" progId="Equation.3">
                  <p:embed/>
                </p:oleObj>
              </mc:Choice>
              <mc:Fallback>
                <p:oleObj name="Equation" r:id="rId5" imgW="1930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5288" y="4762500"/>
                        <a:ext cx="561657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39532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6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16057</TotalTime>
  <Words>1178</Words>
  <Application>Microsoft Macintosh PowerPoint</Application>
  <PresentationFormat>On-screen Show (4:3)</PresentationFormat>
  <Paragraphs>386</Paragraphs>
  <Slides>38</Slides>
  <Notes>8</Notes>
  <HiddenSlides>0</HiddenSlides>
  <MMClips>1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5_Profile</vt:lpstr>
      <vt:lpstr>7_Profile</vt:lpstr>
      <vt:lpstr>1_Office Theme</vt:lpstr>
      <vt:lpstr>6_Profile</vt:lpstr>
      <vt:lpstr>Equation</vt:lpstr>
      <vt:lpstr>Adaptive Charging Network for electric vehicles</vt:lpstr>
      <vt:lpstr>ACN testbed</vt:lpstr>
      <vt:lpstr>ACN theory</vt:lpstr>
      <vt:lpstr>Electricity gen &amp; transportation</vt:lpstr>
      <vt:lpstr>EV &amp; charging</vt:lpstr>
      <vt:lpstr>Publications</vt:lpstr>
      <vt:lpstr>Outline</vt:lpstr>
      <vt:lpstr>Charging model</vt:lpstr>
      <vt:lpstr>Charging model</vt:lpstr>
      <vt:lpstr>Offline optimal charging</vt:lpstr>
      <vt:lpstr>Offline optimal charging</vt:lpstr>
      <vt:lpstr>Online LP</vt:lpstr>
      <vt:lpstr>Performance: online LP</vt:lpstr>
      <vt:lpstr>Performance: online LP</vt:lpstr>
      <vt:lpstr>Performance: online LP</vt:lpstr>
      <vt:lpstr>Performance</vt:lpstr>
      <vt:lpstr>PowerPoint Presentation</vt:lpstr>
      <vt:lpstr>PowerPoint Presentation</vt:lpstr>
      <vt:lpstr>Smoothed Least laxity first (sLLF)</vt:lpstr>
      <vt:lpstr>Smoothed Least laxity first (sLLF)</vt:lpstr>
      <vt:lpstr>Smoothed Least laxity first (sLLF)</vt:lpstr>
      <vt:lpstr>Smoothed Least laxity first (sLLF)</vt:lpstr>
      <vt:lpstr>Smoothed Least laxity first (sLLF)</vt:lpstr>
      <vt:lpstr>Smoothed Least laxity first (sLLF)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Indoor or outdoor</vt:lpstr>
      <vt:lpstr>Adaptation</vt:lpstr>
      <vt:lpstr>Management interface</vt:lpstr>
      <vt:lpstr>Key benefits</vt:lpstr>
      <vt:lpstr>PowerPoint Presentation</vt:lpstr>
      <vt:lpstr>Simulation tool</vt:lpstr>
      <vt:lpstr>Backup Slides</vt:lpstr>
      <vt:lpstr>PowerPoint Presentation</vt:lpstr>
    </vt:vector>
  </TitlesOfParts>
  <Manager/>
  <Company>Caltech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evrec</dc:title>
  <dc:subject/>
  <dc:creator>S Low</dc:creator>
  <cp:keywords/>
  <dc:description/>
  <cp:lastModifiedBy>steven low</cp:lastModifiedBy>
  <cp:revision>468</cp:revision>
  <cp:lastPrinted>2015-05-15T12:01:20Z</cp:lastPrinted>
  <dcterms:created xsi:type="dcterms:W3CDTF">2015-05-14T15:01:22Z</dcterms:created>
  <dcterms:modified xsi:type="dcterms:W3CDTF">2017-04-10T22:29:38Z</dcterms:modified>
  <cp:category/>
</cp:coreProperties>
</file>